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2"/>
  </p:notesMasterIdLst>
  <p:handoutMasterIdLst>
    <p:handoutMasterId r:id="rId43"/>
  </p:handoutMasterIdLst>
  <p:sldIdLst>
    <p:sldId id="256" r:id="rId2"/>
    <p:sldId id="276" r:id="rId3"/>
    <p:sldId id="293" r:id="rId4"/>
    <p:sldId id="278" r:id="rId5"/>
    <p:sldId id="279" r:id="rId6"/>
    <p:sldId id="294" r:id="rId7"/>
    <p:sldId id="280" r:id="rId8"/>
    <p:sldId id="289" r:id="rId9"/>
    <p:sldId id="282" r:id="rId10"/>
    <p:sldId id="283" r:id="rId11"/>
    <p:sldId id="284" r:id="rId12"/>
    <p:sldId id="285" r:id="rId13"/>
    <p:sldId id="286" r:id="rId14"/>
    <p:sldId id="288" r:id="rId15"/>
    <p:sldId id="287" r:id="rId16"/>
    <p:sldId id="290" r:id="rId17"/>
    <p:sldId id="291" r:id="rId18"/>
    <p:sldId id="292" r:id="rId19"/>
    <p:sldId id="277" r:id="rId20"/>
    <p:sldId id="312" r:id="rId21"/>
    <p:sldId id="310" r:id="rId22"/>
    <p:sldId id="311" r:id="rId23"/>
    <p:sldId id="309" r:id="rId24"/>
    <p:sldId id="313" r:id="rId25"/>
    <p:sldId id="314" r:id="rId26"/>
    <p:sldId id="315" r:id="rId27"/>
    <p:sldId id="304" r:id="rId28"/>
    <p:sldId id="305" r:id="rId29"/>
    <p:sldId id="307" r:id="rId30"/>
    <p:sldId id="306" r:id="rId31"/>
    <p:sldId id="302" r:id="rId32"/>
    <p:sldId id="303" r:id="rId33"/>
    <p:sldId id="295" r:id="rId34"/>
    <p:sldId id="298" r:id="rId35"/>
    <p:sldId id="296" r:id="rId36"/>
    <p:sldId id="299" r:id="rId37"/>
    <p:sldId id="297" r:id="rId38"/>
    <p:sldId id="300" r:id="rId39"/>
    <p:sldId id="301" r:id="rId40"/>
    <p:sldId id="27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ADF49B4-9546-4B1F-813A-BF7E9C225052}" type="datetimeFigureOut">
              <a:rPr lang="en-US" smtClean="0"/>
              <a:pPr/>
              <a:t>10/23/2014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066BD5-C3A1-4FD5-9CD1-B411DDBB2F17}" type="slidenum">
              <a:rPr lang="en-US" smtClean="0"/>
              <a:pPr/>
              <a:t>‹#›</a:t>
            </a:fld>
            <a:endParaRPr lang="en-US"/>
          </a:p>
        </p:txBody>
      </p:sp>
    </p:spTree>
    <p:extLst>
      <p:ext uri="{BB962C8B-B14F-4D97-AF65-F5344CB8AC3E}">
        <p14:creationId xmlns:p14="http://schemas.microsoft.com/office/powerpoint/2010/main" val="110054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9EB3A7F-5C8D-490A-AD3D-B67F3AD9B496}" type="datetimeFigureOut">
              <a:rPr lang="en-US" smtClean="0"/>
              <a:pPr/>
              <a:t>10/23/2014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58B2BC-1BE9-4352-ADF2-4E57D8F48728}" type="slidenum">
              <a:rPr lang="en-US" smtClean="0"/>
              <a:pPr/>
              <a:t>‹#›</a:t>
            </a:fld>
            <a:endParaRPr lang="en-US"/>
          </a:p>
        </p:txBody>
      </p:sp>
    </p:spTree>
    <p:extLst>
      <p:ext uri="{BB962C8B-B14F-4D97-AF65-F5344CB8AC3E}">
        <p14:creationId xmlns:p14="http://schemas.microsoft.com/office/powerpoint/2010/main" val="303109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8B2BC-1BE9-4352-ADF2-4E57D8F48728}" type="slidenum">
              <a:rPr lang="en-US" smtClean="0"/>
              <a:pPr/>
              <a:t>1</a:t>
            </a:fld>
            <a:endParaRPr lang="en-US"/>
          </a:p>
        </p:txBody>
      </p:sp>
    </p:spTree>
    <p:extLst>
      <p:ext uri="{BB962C8B-B14F-4D97-AF65-F5344CB8AC3E}">
        <p14:creationId xmlns:p14="http://schemas.microsoft.com/office/powerpoint/2010/main" val="69596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20B3289-C544-4AD0-91D0-057D2D67691C}" type="datetimeFigureOut">
              <a:rPr lang="en-US" smtClean="0"/>
              <a:pPr/>
              <a:t>10/23/2014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16A9461-AEB0-406F-A4EF-A093BF6D9C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B3289-C544-4AD0-91D0-057D2D67691C}"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B3289-C544-4AD0-91D0-057D2D67691C}"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20B3289-C544-4AD0-91D0-057D2D67691C}" type="datetimeFigureOut">
              <a:rPr lang="en-US" smtClean="0"/>
              <a:pPr/>
              <a:t>10/23/2014</a:t>
            </a:fld>
            <a:endParaRPr lang="en-US"/>
          </a:p>
        </p:txBody>
      </p:sp>
      <p:sp>
        <p:nvSpPr>
          <p:cNvPr id="9" name="Slide Number Placeholder 8"/>
          <p:cNvSpPr>
            <a:spLocks noGrp="1"/>
          </p:cNvSpPr>
          <p:nvPr>
            <p:ph type="sldNum" sz="quarter" idx="15"/>
          </p:nvPr>
        </p:nvSpPr>
        <p:spPr/>
        <p:txBody>
          <a:bodyPr rtlCol="0"/>
          <a:lstStyle/>
          <a:p>
            <a:fld id="{616A9461-AEB0-406F-A4EF-A093BF6D9C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grpSp>
        <p:nvGrpSpPr>
          <p:cNvPr id="11" name="Group 10"/>
          <p:cNvGrpSpPr/>
          <p:nvPr userDrawn="1"/>
        </p:nvGrpSpPr>
        <p:grpSpPr>
          <a:xfrm>
            <a:off x="609600" y="6210300"/>
            <a:ext cx="8001000" cy="647700"/>
            <a:chOff x="609600" y="6210300"/>
            <a:chExt cx="8001000" cy="647700"/>
          </a:xfrm>
        </p:grpSpPr>
        <p:grpSp>
          <p:nvGrpSpPr>
            <p:cNvPr id="12" name="Group 8"/>
            <p:cNvGrpSpPr/>
            <p:nvPr/>
          </p:nvGrpSpPr>
          <p:grpSpPr>
            <a:xfrm>
              <a:off x="2209800" y="6210300"/>
              <a:ext cx="6400800" cy="647700"/>
              <a:chOff x="0" y="6210300"/>
              <a:chExt cx="6400800" cy="647700"/>
            </a:xfrm>
          </p:grpSpPr>
          <p:pic>
            <p:nvPicPr>
              <p:cNvPr id="14" name="Picture 13" descr="logo IPV.tif"/>
              <p:cNvPicPr/>
              <p:nvPr/>
            </p:nvPicPr>
            <p:blipFill>
              <a:blip r:embed="rId2" cstate="print"/>
              <a:stretch>
                <a:fillRect/>
              </a:stretch>
            </p:blipFill>
            <p:spPr>
              <a:xfrm>
                <a:off x="0" y="6248400"/>
                <a:ext cx="1828800" cy="609600"/>
              </a:xfrm>
              <a:prstGeom prst="rect">
                <a:avLst/>
              </a:prstGeom>
            </p:spPr>
          </p:pic>
          <p:pic>
            <p:nvPicPr>
              <p:cNvPr id="15" name="Picture 14" descr="Logo20EACEA"/>
              <p:cNvPicPr/>
              <p:nvPr/>
            </p:nvPicPr>
            <p:blipFill>
              <a:blip r:embed="rId3" cstate="print"/>
              <a:srcRect/>
              <a:stretch>
                <a:fillRect/>
              </a:stretch>
            </p:blipFill>
            <p:spPr bwMode="auto">
              <a:xfrm>
                <a:off x="2133600" y="6248400"/>
                <a:ext cx="914400" cy="609600"/>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3429000" y="6238875"/>
                <a:ext cx="1295400" cy="619125"/>
              </a:xfrm>
              <a:prstGeom prst="rect">
                <a:avLst/>
              </a:prstGeom>
              <a:noFill/>
              <a:ln w="9525">
                <a:noFill/>
                <a:miter lim="800000"/>
                <a:headEnd/>
                <a:tailEnd/>
              </a:ln>
            </p:spPr>
          </p:pic>
          <p:pic>
            <p:nvPicPr>
              <p:cNvPr id="17" name="Picture 16"/>
              <p:cNvPicPr/>
              <p:nvPr/>
            </p:nvPicPr>
            <p:blipFill>
              <a:blip r:embed="rId5" cstate="print"/>
              <a:srcRect/>
              <a:stretch>
                <a:fillRect/>
              </a:stretch>
            </p:blipFill>
            <p:spPr bwMode="auto">
              <a:xfrm>
                <a:off x="5095875" y="6210300"/>
                <a:ext cx="1304925" cy="647700"/>
              </a:xfrm>
              <a:prstGeom prst="rect">
                <a:avLst/>
              </a:prstGeom>
              <a:noFill/>
              <a:ln w="9525">
                <a:noFill/>
                <a:miter lim="800000"/>
                <a:headEnd/>
                <a:tailEnd/>
              </a:ln>
            </p:spPr>
          </p:pic>
        </p:grpSp>
        <p:pic>
          <p:nvPicPr>
            <p:cNvPr id="13" name="Picture 12" descr="logo AL"/>
            <p:cNvPicPr/>
            <p:nvPr/>
          </p:nvPicPr>
          <p:blipFill>
            <a:blip r:embed="rId6" cstate="print"/>
            <a:srcRect/>
            <a:stretch>
              <a:fillRect/>
            </a:stretch>
          </p:blipFill>
          <p:spPr bwMode="auto">
            <a:xfrm>
              <a:off x="609600" y="6248400"/>
              <a:ext cx="1371600" cy="60960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20B3289-C544-4AD0-91D0-057D2D67691C}" type="datetimeFigureOut">
              <a:rPr lang="en-US" smtClean="0"/>
              <a:pPr/>
              <a:t>10/23/2014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16A9461-AEB0-406F-A4EF-A093BF6D9C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0B3289-C544-4AD0-91D0-057D2D67691C}"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A9461-AEB0-406F-A4EF-A093BF6D9C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0B3289-C544-4AD0-91D0-057D2D67691C}"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A9461-AEB0-406F-A4EF-A093BF6D9C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20B3289-C544-4AD0-91D0-057D2D67691C}" type="datetimeFigureOut">
              <a:rPr lang="en-US" smtClean="0"/>
              <a:pPr/>
              <a:t>10/23/2014</a:t>
            </a:fld>
            <a:endParaRPr lang="en-US"/>
          </a:p>
        </p:txBody>
      </p:sp>
      <p:sp>
        <p:nvSpPr>
          <p:cNvPr id="7" name="Slide Number Placeholder 6"/>
          <p:cNvSpPr>
            <a:spLocks noGrp="1"/>
          </p:cNvSpPr>
          <p:nvPr>
            <p:ph type="sldNum" sz="quarter" idx="11"/>
          </p:nvPr>
        </p:nvSpPr>
        <p:spPr/>
        <p:txBody>
          <a:bodyPr rtlCol="0"/>
          <a:lstStyle/>
          <a:p>
            <a:fld id="{616A9461-AEB0-406F-A4EF-A093BF6D9C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B3289-C544-4AD0-91D0-057D2D67691C}"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20B3289-C544-4AD0-91D0-057D2D67691C}" type="datetimeFigureOut">
              <a:rPr lang="en-US" smtClean="0"/>
              <a:pPr/>
              <a:t>10/23/2014</a:t>
            </a:fld>
            <a:endParaRPr lang="en-US"/>
          </a:p>
        </p:txBody>
      </p:sp>
      <p:sp>
        <p:nvSpPr>
          <p:cNvPr id="22" name="Slide Number Placeholder 21"/>
          <p:cNvSpPr>
            <a:spLocks noGrp="1"/>
          </p:cNvSpPr>
          <p:nvPr>
            <p:ph type="sldNum" sz="quarter" idx="15"/>
          </p:nvPr>
        </p:nvSpPr>
        <p:spPr/>
        <p:txBody>
          <a:bodyPr rtlCol="0"/>
          <a:lstStyle/>
          <a:p>
            <a:fld id="{616A9461-AEB0-406F-A4EF-A093BF6D9C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20B3289-C544-4AD0-91D0-057D2D67691C}" type="datetimeFigureOut">
              <a:rPr lang="en-US" smtClean="0"/>
              <a:pPr/>
              <a:t>10/23/2014</a:t>
            </a:fld>
            <a:endParaRPr lang="en-US"/>
          </a:p>
        </p:txBody>
      </p:sp>
      <p:sp>
        <p:nvSpPr>
          <p:cNvPr id="18" name="Slide Number Placeholder 17"/>
          <p:cNvSpPr>
            <a:spLocks noGrp="1"/>
          </p:cNvSpPr>
          <p:nvPr>
            <p:ph type="sldNum" sz="quarter" idx="11"/>
          </p:nvPr>
        </p:nvSpPr>
        <p:spPr/>
        <p:txBody>
          <a:bodyPr rtlCol="0"/>
          <a:lstStyle/>
          <a:p>
            <a:fld id="{616A9461-AEB0-406F-A4EF-A093BF6D9C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20B3289-C544-4AD0-91D0-057D2D67691C}" type="datetimeFigureOut">
              <a:rPr lang="en-US" smtClean="0"/>
              <a:pPr/>
              <a:t>10/23/2014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6A9461-AEB0-406F-A4EF-A093BF6D9C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economica.net/vrei-sa-muncesti-dar-n-ai-calificare-profi-te-formeaza-gratuit-si-la-absolvire-te-si-angajeaza_88310.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o.stiri.yahoo.com/-loc-de-munc%C4%83-garantat-%C8%99i-facilit%C4%83%C8%9Bi-pentru-cei-care-urmeaz%C4%83-%C8%99coli-de-meserii-%C3%AEnfiin%C8%9Bate-de-companii-061924942.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adevarul.ro/educatie/scoala/50-milioane-euro-ministerul-fondurilor-europene-dascali-1_543659160d133766a8cb588a/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otidianul.ro/ministrul-muncii-german-ne-bucuram-de-forta-de-munca-romaneasca-24833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edefop.europa.eu/EN/news/24548.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edefop.europa.eu/EN/news/24513.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uropa.eu/rapid/press-release_IP-14-1075_ro.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uropa.eu/rapid/press-release_IP-14-1096_ro.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andul.info/financiar/hr-insider-directorul-de-hr-al-romaniei-ar-trebui-concediat-1302991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apital.ro/jobul-care-ne-sperie-cine-franeaza-piata-fortei-de-munca.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biectivbr.ro/calificarea-propriilor-angajati-aduce-profit_id9619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gds.ro/Subiectul%20Zilei/2014-09-23/Nici%20subventiile%20nu%20conving%20firmele%20%20sa%20angajeze%20tineri%20fara%20experien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irileprotv.ro/stiri/social/nu-elevii-dau-facultatea-pe-scoala-profesionala-avantajele-pe-care-le-au-cei-care-invata-o-meseri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733800"/>
            <a:ext cx="7162800" cy="2438400"/>
          </a:xfrm>
          <a:gradFill>
            <a:gsLst>
              <a:gs pos="40000">
                <a:schemeClr val="bg1">
                  <a:alpha val="54000"/>
                </a:schemeClr>
              </a:gs>
              <a:gs pos="64999">
                <a:srgbClr val="F0EBD5"/>
              </a:gs>
              <a:gs pos="100000">
                <a:srgbClr val="D1C39F"/>
              </a:gs>
            </a:gsLst>
            <a:lin ang="2700000" scaled="0"/>
          </a:gradFill>
        </p:spPr>
        <p:txBody>
          <a:bodyPr>
            <a:normAutofit fontScale="92500" lnSpcReduction="20000"/>
          </a:bodyPr>
          <a:lstStyle/>
          <a:p>
            <a:pPr algn="ctr"/>
            <a:endParaRPr lang="ro-RO" sz="2300" b="1" dirty="0" smtClean="0">
              <a:solidFill>
                <a:schemeClr val="tx1"/>
              </a:solidFill>
              <a:latin typeface="+mj-lt"/>
            </a:endParaRPr>
          </a:p>
          <a:p>
            <a:pPr algn="ctr"/>
            <a:r>
              <a:rPr lang="ro-RO" sz="3900" b="1" dirty="0" smtClean="0">
                <a:solidFill>
                  <a:schemeClr val="tx1"/>
                </a:solidFill>
                <a:latin typeface="Bodoni MT Condensed" panose="02070606080606020203" pitchFamily="18" charset="0"/>
              </a:rPr>
              <a:t>Conferința de închidere a proiectului</a:t>
            </a:r>
          </a:p>
          <a:p>
            <a:pPr algn="ctr"/>
            <a:r>
              <a:rPr lang="ro-RO" sz="3900" dirty="0" smtClean="0">
                <a:solidFill>
                  <a:schemeClr val="accent1">
                    <a:lumMod val="75000"/>
                  </a:schemeClr>
                </a:solidFill>
                <a:latin typeface="Bodoni MT Condensed" panose="02070606080606020203" pitchFamily="18" charset="0"/>
              </a:rPr>
              <a:t>„Implementarea Agendei Europene pentru Educaţia Adulţilor”</a:t>
            </a:r>
            <a:endParaRPr lang="ro-RO" sz="3900" b="1" dirty="0" smtClean="0">
              <a:solidFill>
                <a:schemeClr val="accent1">
                  <a:lumMod val="75000"/>
                </a:schemeClr>
              </a:solidFill>
              <a:latin typeface="Bodoni MT Condensed" panose="02070606080606020203" pitchFamily="18" charset="0"/>
            </a:endParaRPr>
          </a:p>
          <a:p>
            <a:pPr algn="ctr"/>
            <a:r>
              <a:rPr lang="ro-RO" sz="3900" i="1" dirty="0" smtClean="0">
                <a:solidFill>
                  <a:schemeClr val="tx1"/>
                </a:solidFill>
                <a:latin typeface="Bodoni MT Condensed" panose="02070606080606020203" pitchFamily="18" charset="0"/>
              </a:rPr>
              <a:t>- Sinaia, 22-24 octombrie 2014 -</a:t>
            </a:r>
            <a:endParaRPr lang="en-US" sz="3900" i="1" dirty="0" smtClean="0">
              <a:solidFill>
                <a:schemeClr val="tx1"/>
              </a:solidFill>
              <a:latin typeface="Bodoni MT Condensed" panose="02070606080606020203" pitchFamily="18" charset="0"/>
            </a:endParaRPr>
          </a:p>
          <a:p>
            <a:endParaRPr lang="en-US" dirty="0">
              <a:solidFill>
                <a:schemeClr val="tx1"/>
              </a:solidFill>
            </a:endParaRPr>
          </a:p>
        </p:txBody>
      </p:sp>
      <p:grpSp>
        <p:nvGrpSpPr>
          <p:cNvPr id="10" name="Group 9"/>
          <p:cNvGrpSpPr/>
          <p:nvPr/>
        </p:nvGrpSpPr>
        <p:grpSpPr>
          <a:xfrm>
            <a:off x="609600" y="6210300"/>
            <a:ext cx="8001000" cy="647700"/>
            <a:chOff x="609600" y="6210300"/>
            <a:chExt cx="8001000" cy="647700"/>
          </a:xfrm>
        </p:grpSpPr>
        <p:grpSp>
          <p:nvGrpSpPr>
            <p:cNvPr id="9" name="Group 8"/>
            <p:cNvGrpSpPr/>
            <p:nvPr/>
          </p:nvGrpSpPr>
          <p:grpSpPr>
            <a:xfrm>
              <a:off x="2209800" y="6210300"/>
              <a:ext cx="6400800" cy="647700"/>
              <a:chOff x="0" y="6210300"/>
              <a:chExt cx="6400800" cy="647700"/>
            </a:xfrm>
          </p:grpSpPr>
          <p:pic>
            <p:nvPicPr>
              <p:cNvPr id="4" name="Picture 3" descr="logo IPV.tif"/>
              <p:cNvPicPr/>
              <p:nvPr/>
            </p:nvPicPr>
            <p:blipFill>
              <a:blip r:embed="rId3" cstate="print"/>
              <a:stretch>
                <a:fillRect/>
              </a:stretch>
            </p:blipFill>
            <p:spPr>
              <a:xfrm>
                <a:off x="0" y="6248400"/>
                <a:ext cx="1828800" cy="609600"/>
              </a:xfrm>
              <a:prstGeom prst="rect">
                <a:avLst/>
              </a:prstGeom>
            </p:spPr>
          </p:pic>
          <p:pic>
            <p:nvPicPr>
              <p:cNvPr id="5" name="Picture 4" descr="Logo20EACEA"/>
              <p:cNvPicPr/>
              <p:nvPr/>
            </p:nvPicPr>
            <p:blipFill>
              <a:blip r:embed="rId4" cstate="print"/>
              <a:srcRect/>
              <a:stretch>
                <a:fillRect/>
              </a:stretch>
            </p:blipFill>
            <p:spPr bwMode="auto">
              <a:xfrm>
                <a:off x="2133600" y="6248400"/>
                <a:ext cx="914400" cy="6096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3429000" y="6238875"/>
                <a:ext cx="1295400" cy="619125"/>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5095875" y="6210300"/>
                <a:ext cx="1304925" cy="647700"/>
              </a:xfrm>
              <a:prstGeom prst="rect">
                <a:avLst/>
              </a:prstGeom>
              <a:noFill/>
              <a:ln w="9525">
                <a:noFill/>
                <a:miter lim="800000"/>
                <a:headEnd/>
                <a:tailEnd/>
              </a:ln>
            </p:spPr>
          </p:pic>
        </p:grpSp>
        <p:pic>
          <p:nvPicPr>
            <p:cNvPr id="8" name="Picture 7" descr="logo AL"/>
            <p:cNvPicPr/>
            <p:nvPr/>
          </p:nvPicPr>
          <p:blipFill>
            <a:blip r:embed="rId7" cstate="print"/>
            <a:srcRect/>
            <a:stretch>
              <a:fillRect/>
            </a:stretch>
          </p:blipFill>
          <p:spPr bwMode="auto">
            <a:xfrm>
              <a:off x="609600" y="6248400"/>
              <a:ext cx="1371600" cy="609600"/>
            </a:xfrm>
            <a:prstGeom prst="rect">
              <a:avLst/>
            </a:prstGeom>
            <a:noFill/>
            <a:ln w="9525">
              <a:noFill/>
              <a:miter lim="800000"/>
              <a:headEnd/>
              <a:tailEnd/>
            </a:ln>
          </p:spPr>
        </p:pic>
      </p:grpSp>
      <p:sp>
        <p:nvSpPr>
          <p:cNvPr id="11" name="Title 10"/>
          <p:cNvSpPr>
            <a:spLocks noGrp="1"/>
          </p:cNvSpPr>
          <p:nvPr>
            <p:ph type="ctrTitle"/>
          </p:nvPr>
        </p:nvSpPr>
        <p:spPr>
          <a:xfrm>
            <a:off x="1752600" y="609600"/>
            <a:ext cx="7086600" cy="2667000"/>
          </a:xfrm>
        </p:spPr>
        <p:txBody>
          <a:bodyPr>
            <a:noAutofit/>
          </a:bodyPr>
          <a:lstStyle/>
          <a:p>
            <a:pPr algn="ctr"/>
            <a:r>
              <a:rPr lang="en-US" sz="5400" dirty="0" smtClean="0">
                <a:solidFill>
                  <a:srgbClr val="C00000"/>
                </a:solidFill>
                <a:latin typeface="+mn-lt"/>
              </a:rPr>
              <a:t>E</a:t>
            </a:r>
            <a:r>
              <a:rPr lang="en-US" sz="3800" dirty="0" smtClean="0">
                <a:latin typeface="+mn-lt"/>
              </a:rPr>
              <a:t>DUCA</a:t>
            </a:r>
            <a:r>
              <a:rPr lang="ro-RO" sz="3800" dirty="0" smtClean="0">
                <a:latin typeface="+mn-lt"/>
              </a:rPr>
              <a:t>ŢIA </a:t>
            </a:r>
            <a:r>
              <a:rPr lang="ro-RO" sz="5400" dirty="0" smtClean="0">
                <a:solidFill>
                  <a:srgbClr val="C00000"/>
                </a:solidFill>
                <a:latin typeface="+mn-lt"/>
              </a:rPr>
              <a:t>A</a:t>
            </a:r>
            <a:r>
              <a:rPr lang="ro-RO" sz="3800" dirty="0" smtClean="0">
                <a:latin typeface="+mn-lt"/>
              </a:rPr>
              <a:t>DULŢILOR</a:t>
            </a:r>
            <a:br>
              <a:rPr lang="ro-RO" sz="3800" dirty="0" smtClean="0">
                <a:latin typeface="+mn-lt"/>
              </a:rPr>
            </a:br>
            <a:r>
              <a:rPr lang="ro-RO" sz="3800" dirty="0" smtClean="0">
                <a:latin typeface="+mn-lt"/>
              </a:rPr>
              <a:t/>
            </a:r>
            <a:br>
              <a:rPr lang="ro-RO" sz="3800" dirty="0" smtClean="0">
                <a:latin typeface="+mn-lt"/>
              </a:rPr>
            </a:br>
            <a:r>
              <a:rPr lang="ro-RO" sz="3800" dirty="0" smtClean="0">
                <a:latin typeface="+mn-lt"/>
              </a:rPr>
              <a:t>DRUMUL SPRE UN VIITOR MAI BUN</a:t>
            </a:r>
            <a:endParaRPr lang="en-US" sz="3800" dirty="0">
              <a:latin typeface="+mn-lt"/>
            </a:endParaRPr>
          </a:p>
        </p:txBody>
      </p:sp>
      <p:cxnSp>
        <p:nvCxnSpPr>
          <p:cNvPr id="13" name="Straight Connector 12"/>
          <p:cNvCxnSpPr/>
          <p:nvPr/>
        </p:nvCxnSpPr>
        <p:spPr>
          <a:xfrm>
            <a:off x="2205859" y="1752600"/>
            <a:ext cx="6096000" cy="0"/>
          </a:xfrm>
          <a:prstGeom prst="line">
            <a:avLst/>
          </a:prstGeom>
          <a:ln w="1174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838200"/>
          </a:xfrm>
          <a:solidFill>
            <a:srgbClr val="FFC000"/>
          </a:solidFill>
        </p:spPr>
        <p:txBody>
          <a:bodyPr/>
          <a:lstStyle/>
          <a:p>
            <a:r>
              <a:rPr lang="ro-RO" b="1" dirty="0"/>
              <a:t>Vrei să muncești dar n-ai calificare?</a:t>
            </a:r>
            <a:endParaRPr lang="en-US" dirty="0"/>
          </a:p>
        </p:txBody>
      </p:sp>
      <p:sp>
        <p:nvSpPr>
          <p:cNvPr id="3" name="Content Placeholder 2"/>
          <p:cNvSpPr>
            <a:spLocks noGrp="1"/>
          </p:cNvSpPr>
          <p:nvPr>
            <p:ph sz="quarter" idx="1"/>
          </p:nvPr>
        </p:nvSpPr>
        <p:spPr>
          <a:xfrm>
            <a:off x="457200" y="1752600"/>
            <a:ext cx="7467600" cy="4721352"/>
          </a:xfrm>
        </p:spPr>
        <p:txBody>
          <a:bodyPr>
            <a:normAutofit/>
          </a:bodyPr>
          <a:lstStyle/>
          <a:p>
            <a:r>
              <a:rPr lang="ro-RO" b="1" dirty="0" smtClean="0"/>
              <a:t>Un </a:t>
            </a:r>
            <a:r>
              <a:rPr lang="ro-RO" b="1" dirty="0"/>
              <a:t>mare retailer pregăteşte gratuit doritorii şi apoi îi angajează: </a:t>
            </a:r>
            <a:r>
              <a:rPr lang="ro-RO" dirty="0"/>
              <a:t>Retailerul Profi ofertează femeile necalificate cu un curs de formare în meseria de "lucrător în comerţ", finanţat din bani europeni, la finalul căruia le va angaja în magazinele sale din ţară. (Economica) - </a:t>
            </a:r>
            <a:r>
              <a:rPr lang="ro-RO" u="sng" dirty="0">
                <a:hlinkClick r:id="rId2"/>
              </a:rPr>
              <a:t>http://www.economica.net/vrei-sa-muncesti-dar-n-ai-calificare-profi-te-formeaza-gratuit-si-la-absolvire-te-si-angajeaza_88310.html</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83086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249362"/>
          </a:xfrm>
          <a:solidFill>
            <a:srgbClr val="FFC000"/>
          </a:solidFill>
        </p:spPr>
        <p:txBody>
          <a:bodyPr>
            <a:normAutofit fontScale="90000"/>
          </a:bodyPr>
          <a:lstStyle/>
          <a:p>
            <a:pPr algn="ctr"/>
            <a:r>
              <a:rPr lang="ro-RO" b="1" dirty="0"/>
              <a:t>Loc de muncă garantat și facilități pentru cei care urmează școli de meserii înființate de </a:t>
            </a:r>
            <a:r>
              <a:rPr lang="ro-RO" b="1" dirty="0" smtClean="0"/>
              <a:t>companii</a:t>
            </a:r>
            <a:endParaRPr lang="en-US" dirty="0"/>
          </a:p>
        </p:txBody>
      </p:sp>
      <p:sp>
        <p:nvSpPr>
          <p:cNvPr id="3" name="Content Placeholder 2"/>
          <p:cNvSpPr>
            <a:spLocks noGrp="1"/>
          </p:cNvSpPr>
          <p:nvPr>
            <p:ph sz="quarter" idx="1"/>
          </p:nvPr>
        </p:nvSpPr>
        <p:spPr>
          <a:xfrm>
            <a:off x="457200" y="1524000"/>
            <a:ext cx="7467600" cy="4949952"/>
          </a:xfrm>
        </p:spPr>
        <p:txBody>
          <a:bodyPr>
            <a:normAutofit fontScale="92500"/>
          </a:bodyPr>
          <a:lstStyle/>
          <a:p>
            <a:r>
              <a:rPr lang="ro-RO" dirty="0" smtClean="0"/>
              <a:t>Pe </a:t>
            </a:r>
            <a:r>
              <a:rPr lang="ro-RO" dirty="0"/>
              <a:t>fondul lipsei de muncitori calificați, companiile și-au dezvoltat propriile școli de meserii, fie că este vorba despre unități de învățământ profesionale, pentru absolvenții de gimnaziu, fie că este vorba despre cursuri plătite de cei care vor să se califice într-o meserie precum cea de mecanic sau sudor. La finalul perioadei de pregătire, cei mai mulți dintre cursanți sunt angajați în cadrul </a:t>
            </a:r>
            <a:r>
              <a:rPr lang="ro-RO" dirty="0" smtClean="0"/>
              <a:t>compani</a:t>
            </a:r>
            <a:r>
              <a:rPr lang="en-US" dirty="0" err="1" smtClean="0"/>
              <a:t>ei</a:t>
            </a:r>
            <a:r>
              <a:rPr lang="ro-RO" dirty="0" smtClean="0"/>
              <a:t>. </a:t>
            </a:r>
            <a:r>
              <a:rPr lang="ro-RO" dirty="0"/>
              <a:t>(Yahoo News) -</a:t>
            </a:r>
            <a:r>
              <a:rPr lang="ro-RO" u="sng" dirty="0">
                <a:hlinkClick r:id="rId2"/>
              </a:rPr>
              <a:t>https://ro.stiri.yahoo.com/-loc-de-munc%C4%83-garantat-%C8%99i-facilit%C4%83%C8%9Bi-pentru-cei-care-urmeaz%C4%83-%C8%99coli-de-meserii-%C3%AEnfiin%C8%9Bate-de-companii-061924942.html</a:t>
            </a:r>
            <a:endParaRPr lang="en-US" dirty="0"/>
          </a:p>
          <a:p>
            <a:endParaRPr lang="en-US" dirty="0"/>
          </a:p>
        </p:txBody>
      </p:sp>
    </p:spTree>
    <p:extLst>
      <p:ext uri="{BB962C8B-B14F-4D97-AF65-F5344CB8AC3E}">
        <p14:creationId xmlns:p14="http://schemas.microsoft.com/office/powerpoint/2010/main" val="19732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FFC000"/>
          </a:solidFill>
        </p:spPr>
        <p:txBody>
          <a:bodyPr>
            <a:normAutofit/>
          </a:bodyPr>
          <a:lstStyle/>
          <a:p>
            <a:pPr algn="ctr"/>
            <a:r>
              <a:rPr lang="ro-RO" sz="2800" b="1" dirty="0"/>
              <a:t>50 de milioane de euro de la Ministerul Fondurilor Europene pentru dascăli:</a:t>
            </a:r>
            <a:endParaRPr lang="en-US" sz="2800" dirty="0"/>
          </a:p>
        </p:txBody>
      </p:sp>
      <p:sp>
        <p:nvSpPr>
          <p:cNvPr id="3" name="Content Placeholder 2"/>
          <p:cNvSpPr>
            <a:spLocks noGrp="1"/>
          </p:cNvSpPr>
          <p:nvPr>
            <p:ph sz="quarter" idx="1"/>
          </p:nvPr>
        </p:nvSpPr>
        <p:spPr>
          <a:xfrm>
            <a:off x="457200" y="1371600"/>
            <a:ext cx="7467600" cy="5102352"/>
          </a:xfrm>
        </p:spPr>
        <p:txBody>
          <a:bodyPr>
            <a:normAutofit/>
          </a:bodyPr>
          <a:lstStyle/>
          <a:p>
            <a:r>
              <a:rPr lang="ro-RO" b="1" dirty="0"/>
              <a:t> </a:t>
            </a:r>
            <a:r>
              <a:rPr lang="ro-RO" dirty="0"/>
              <a:t>Dascălii, inclusiv cei din universitar, vor primi un stimulent de 150 de euro pentru a face cursuri de formare profesională, inclusiv pe tema metodelor de predare pe sistem digital, în cadrul unui proiect în valoare de peste 50 de milioane de euro cofinanţat din fonduri europene, prin intermediul Programului Operaţional Sectorial Dezvoltarea Resurselor Umane. Oficialii iau în calcul un supliment de 10 euro pentru achiziţia de materiale didactice. (Adevărul) - </a:t>
            </a:r>
            <a:r>
              <a:rPr lang="ro-RO" u="sng" dirty="0">
                <a:hlinkClick r:id="rId2"/>
              </a:rPr>
              <a:t>http://adevarul.ro/educatie/scoala/50-milioane-euro-ministerul-fondurilor-europene-dascali-1_543659160d133766a8cb588a/index.html</a:t>
            </a:r>
            <a:endParaRPr lang="en-US" dirty="0"/>
          </a:p>
          <a:p>
            <a:endParaRPr lang="en-US" dirty="0"/>
          </a:p>
        </p:txBody>
      </p:sp>
    </p:spTree>
    <p:extLst>
      <p:ext uri="{BB962C8B-B14F-4D97-AF65-F5344CB8AC3E}">
        <p14:creationId xmlns:p14="http://schemas.microsoft.com/office/powerpoint/2010/main" val="185025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a:solidFill>
            <a:srgbClr val="FFC000"/>
          </a:solidFill>
        </p:spPr>
        <p:txBody>
          <a:bodyPr>
            <a:normAutofit/>
          </a:bodyPr>
          <a:lstStyle/>
          <a:p>
            <a:pPr algn="ctr"/>
            <a:r>
              <a:rPr lang="ro-RO" b="1" dirty="0"/>
              <a:t>Ministrul Muncii german: Ne bucurăm de forţa de muncă românească:</a:t>
            </a:r>
            <a:endParaRPr lang="en-US" dirty="0"/>
          </a:p>
        </p:txBody>
      </p:sp>
      <p:sp>
        <p:nvSpPr>
          <p:cNvPr id="3" name="Content Placeholder 2"/>
          <p:cNvSpPr>
            <a:spLocks noGrp="1"/>
          </p:cNvSpPr>
          <p:nvPr>
            <p:ph sz="quarter" idx="1"/>
          </p:nvPr>
        </p:nvSpPr>
        <p:spPr>
          <a:xfrm>
            <a:off x="457200" y="1676400"/>
            <a:ext cx="7467600" cy="4797552"/>
          </a:xfrm>
        </p:spPr>
        <p:txBody>
          <a:bodyPr/>
          <a:lstStyle/>
          <a:p>
            <a:r>
              <a:rPr lang="ro-RO" b="1" dirty="0"/>
              <a:t> </a:t>
            </a:r>
            <a:r>
              <a:rPr lang="ro-RO" dirty="0"/>
              <a:t>Ministrul federal al Muncii din Germania, Andrea Nahles, a declarat </a:t>
            </a:r>
            <a:r>
              <a:rPr lang="ro-RO" dirty="0" smtClean="0"/>
              <a:t>la </a:t>
            </a:r>
            <a:r>
              <a:rPr lang="ro-RO" dirty="0"/>
              <a:t>Bucureşti, că românii care lucrează în Germania sunt bine integraţi pe piaţa muncii şi în societate, demnitarul adăugând că se bucură de prezenţa acestei forţe de muncă, pentru că ajută la stabilizarea pieţei muncii. - </a:t>
            </a:r>
            <a:r>
              <a:rPr lang="ro-RO" u="sng" dirty="0">
                <a:hlinkClick r:id="rId2"/>
              </a:rPr>
              <a:t>http://www.cotidianul.ro/ministrul-muncii-german-ne-bucuram-de-forta-de-munca-romaneasca-248332/</a:t>
            </a:r>
            <a:endParaRPr lang="en-US" dirty="0"/>
          </a:p>
          <a:p>
            <a:endParaRPr lang="en-US" dirty="0"/>
          </a:p>
        </p:txBody>
      </p:sp>
    </p:spTree>
    <p:extLst>
      <p:ext uri="{BB962C8B-B14F-4D97-AF65-F5344CB8AC3E}">
        <p14:creationId xmlns:p14="http://schemas.microsoft.com/office/powerpoint/2010/main" val="391814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eblogforlove.com/wp-content/uploads/2014/09/lessons-learn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68" y="914400"/>
            <a:ext cx="400050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2819400" y="1295400"/>
            <a:ext cx="5562600" cy="5178552"/>
          </a:xfrm>
        </p:spPr>
        <p:txBody>
          <a:bodyPr>
            <a:noAutofit/>
          </a:bodyPr>
          <a:lstStyle/>
          <a:p>
            <a:pPr marL="0" indent="0" algn="r">
              <a:buNone/>
            </a:pPr>
            <a:r>
              <a:rPr lang="ro-RO" sz="4000" b="1" dirty="0" smtClean="0"/>
              <a:t>                   </a:t>
            </a:r>
            <a:r>
              <a:rPr lang="en-US" sz="4000" b="1" dirty="0" err="1" smtClean="0"/>
              <a:t>E</a:t>
            </a:r>
            <a:r>
              <a:rPr lang="en-US" sz="3600" b="1" dirty="0" err="1" smtClean="0"/>
              <a:t>ducaţia</a:t>
            </a:r>
            <a:r>
              <a:rPr lang="en-US" sz="3600" b="1" dirty="0" smtClean="0"/>
              <a:t> </a:t>
            </a:r>
            <a:r>
              <a:rPr lang="en-US" sz="3600" b="1" dirty="0" err="1" smtClean="0"/>
              <a:t>şi</a:t>
            </a:r>
            <a:r>
              <a:rPr lang="ro-RO" sz="3600" b="1" dirty="0"/>
              <a:t> </a:t>
            </a:r>
            <a:r>
              <a:rPr lang="ro-RO" sz="3600" b="1" dirty="0" smtClean="0"/>
              <a:t> </a:t>
            </a:r>
            <a:r>
              <a:rPr lang="en-US" sz="3600" b="1" dirty="0" err="1" smtClean="0"/>
              <a:t>formarea</a:t>
            </a:r>
            <a:r>
              <a:rPr lang="en-US" sz="3600" b="1" dirty="0" smtClean="0"/>
              <a:t> </a:t>
            </a:r>
            <a:r>
              <a:rPr lang="en-US" sz="3600" b="1" dirty="0" err="1" smtClean="0"/>
              <a:t>profesională</a:t>
            </a:r>
            <a:r>
              <a:rPr lang="en-US" sz="3600" b="1" dirty="0" smtClean="0"/>
              <a:t> </a:t>
            </a:r>
            <a:r>
              <a:rPr lang="ro-RO" sz="3600" b="1" dirty="0" smtClean="0"/>
              <a:t>î</a:t>
            </a:r>
            <a:r>
              <a:rPr lang="en-US" sz="3600" b="1" dirty="0" smtClean="0"/>
              <a:t>n </a:t>
            </a:r>
            <a:r>
              <a:rPr lang="en-US" sz="3600" b="1" dirty="0" err="1" smtClean="0"/>
              <a:t>cele</a:t>
            </a:r>
            <a:r>
              <a:rPr lang="en-US" sz="3600" b="1" dirty="0" smtClean="0"/>
              <a:t> </a:t>
            </a:r>
            <a:r>
              <a:rPr lang="en-US" sz="3600" b="1" dirty="0" err="1" smtClean="0"/>
              <a:t>mai</a:t>
            </a:r>
            <a:r>
              <a:rPr lang="en-US" sz="3600" b="1" dirty="0" smtClean="0"/>
              <a:t> </a:t>
            </a:r>
            <a:r>
              <a:rPr lang="en-US" sz="3600" b="1" dirty="0" err="1" smtClean="0"/>
              <a:t>recente</a:t>
            </a:r>
            <a:r>
              <a:rPr lang="en-US" sz="3600" b="1" dirty="0" smtClean="0"/>
              <a:t> </a:t>
            </a:r>
            <a:r>
              <a:rPr lang="en-US" sz="3600" b="1" dirty="0" err="1" smtClean="0"/>
              <a:t>studii</a:t>
            </a:r>
            <a:r>
              <a:rPr lang="en-US" sz="3600" b="1" dirty="0" smtClean="0"/>
              <a:t> </a:t>
            </a:r>
            <a:r>
              <a:rPr lang="ro-RO" sz="3600" b="1" dirty="0" smtClean="0"/>
              <a:t>ale Comisiei </a:t>
            </a:r>
            <a:r>
              <a:rPr lang="en-US" sz="3600" b="1" dirty="0" err="1" smtClean="0"/>
              <a:t>europene</a:t>
            </a:r>
            <a:endParaRPr lang="en-US" sz="3600" dirty="0"/>
          </a:p>
        </p:txBody>
      </p:sp>
    </p:spTree>
    <p:extLst>
      <p:ext uri="{BB962C8B-B14F-4D97-AF65-F5344CB8AC3E}">
        <p14:creationId xmlns:p14="http://schemas.microsoft.com/office/powerpoint/2010/main" val="272292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rgbClr val="FFC000"/>
          </a:solidFill>
        </p:spPr>
        <p:txBody>
          <a:bodyPr>
            <a:normAutofit fontScale="90000"/>
          </a:bodyPr>
          <a:lstStyle/>
          <a:p>
            <a:pPr algn="ctr"/>
            <a:r>
              <a:rPr lang="ro-RO" b="1" dirty="0"/>
              <a:t>Conlucrarea VET cu mediul de afaceri poate lupta împotriva șomajului în rândul tinerilor:</a:t>
            </a:r>
            <a:endParaRPr lang="en-US" dirty="0"/>
          </a:p>
        </p:txBody>
      </p:sp>
      <p:sp>
        <p:nvSpPr>
          <p:cNvPr id="3" name="Content Placeholder 2"/>
          <p:cNvSpPr>
            <a:spLocks noGrp="1"/>
          </p:cNvSpPr>
          <p:nvPr>
            <p:ph sz="quarter" idx="1"/>
          </p:nvPr>
        </p:nvSpPr>
        <p:spPr>
          <a:xfrm>
            <a:off x="457200" y="1447800"/>
            <a:ext cx="7924800" cy="5026152"/>
          </a:xfrm>
        </p:spPr>
        <p:txBody>
          <a:bodyPr>
            <a:normAutofit fontScale="92500"/>
          </a:bodyPr>
          <a:lstStyle/>
          <a:p>
            <a:pPr marL="0" indent="0">
              <a:buNone/>
            </a:pPr>
            <a:r>
              <a:rPr lang="ro-RO" dirty="0" smtClean="0"/>
              <a:t>Pentru </a:t>
            </a:r>
            <a:r>
              <a:rPr lang="ro-RO" dirty="0"/>
              <a:t>a rezolva problema deficitului de competențe din întreprinderile europene, </a:t>
            </a:r>
            <a:r>
              <a:rPr lang="ro-RO" b="1" dirty="0">
                <a:solidFill>
                  <a:srgbClr val="C00000"/>
                </a:solidFill>
              </a:rPr>
              <a:t>"trebuie să ne îndreptăm spre învățare și calitate în ucenicie, pentru a elimina cât mai mult posibil inegalităților în formare și pentru a atrage muncitorii </a:t>
            </a:r>
            <a:r>
              <a:rPr lang="ro-RO" b="1" dirty="0" smtClean="0">
                <a:solidFill>
                  <a:srgbClr val="C00000"/>
                </a:solidFill>
              </a:rPr>
              <a:t>slab calificaţi", </a:t>
            </a:r>
            <a:r>
              <a:rPr lang="ro-RO" dirty="0"/>
              <a:t>a declarat Directorul Cedefop </a:t>
            </a:r>
            <a:r>
              <a:rPr lang="ro-RO" b="1" dirty="0">
                <a:solidFill>
                  <a:srgbClr val="C00000"/>
                </a:solidFill>
              </a:rPr>
              <a:t>James Calleja </a:t>
            </a:r>
            <a:r>
              <a:rPr lang="ro-RO" dirty="0"/>
              <a:t>la </a:t>
            </a:r>
            <a:r>
              <a:rPr lang="ro-RO" dirty="0" smtClean="0"/>
              <a:t>Forumul </a:t>
            </a:r>
            <a:r>
              <a:rPr lang="ro-RO" dirty="0"/>
              <a:t>European de Afaceri pentru formare profesională (23-24 septembrie) de la Bruxelles. Piața forței de muncă duce lipsă de oameni cu competențe tehnice care au experiență de muncă și competențe transversale. Legarea educației de piața </a:t>
            </a:r>
            <a:r>
              <a:rPr lang="ro-RO" dirty="0" smtClean="0"/>
              <a:t>muncii </a:t>
            </a:r>
            <a:r>
              <a:rPr lang="ro-RO" dirty="0"/>
              <a:t>este imperativă ținând cont de faptul că există în acest moment </a:t>
            </a:r>
            <a:r>
              <a:rPr lang="ro-RO" b="1" dirty="0">
                <a:solidFill>
                  <a:srgbClr val="C00000"/>
                </a:solidFill>
              </a:rPr>
              <a:t>peste 2 milioane de locuri de muncă libere</a:t>
            </a:r>
            <a:r>
              <a:rPr lang="ro-RO" dirty="0"/>
              <a:t> și aproape </a:t>
            </a:r>
            <a:r>
              <a:rPr lang="ro-RO" b="1" dirty="0">
                <a:solidFill>
                  <a:srgbClr val="C00000"/>
                </a:solidFill>
              </a:rPr>
              <a:t>25 de milioane de șomeri în UE. </a:t>
            </a:r>
            <a:r>
              <a:rPr lang="ro-RO" dirty="0" smtClean="0"/>
              <a:t>(</a:t>
            </a:r>
            <a:r>
              <a:rPr lang="ro-RO" dirty="0"/>
              <a:t>Cedefop) -  </a:t>
            </a:r>
            <a:r>
              <a:rPr lang="ro-RO" u="sng" dirty="0">
                <a:hlinkClick r:id="rId2"/>
              </a:rPr>
              <a:t>http://www.cedefop.europa.eu/EN/news/24548.aspx</a:t>
            </a:r>
            <a:endParaRPr lang="en-US" dirty="0"/>
          </a:p>
          <a:p>
            <a:pPr marL="0" indent="0">
              <a:buNone/>
            </a:pPr>
            <a:endParaRPr lang="en-US" dirty="0"/>
          </a:p>
        </p:txBody>
      </p:sp>
    </p:spTree>
    <p:extLst>
      <p:ext uri="{BB962C8B-B14F-4D97-AF65-F5344CB8AC3E}">
        <p14:creationId xmlns:p14="http://schemas.microsoft.com/office/powerpoint/2010/main" val="53073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265238"/>
          </a:xfrm>
          <a:solidFill>
            <a:srgbClr val="FFC000"/>
          </a:solidFill>
        </p:spPr>
        <p:txBody>
          <a:bodyPr/>
          <a:lstStyle/>
          <a:p>
            <a:pPr algn="ctr"/>
            <a:r>
              <a:rPr lang="ro-RO" b="1" dirty="0"/>
              <a:t>Educație și formare profesională: </a:t>
            </a:r>
            <a:r>
              <a:rPr lang="en-US" b="1" dirty="0" smtClean="0"/>
              <a:t/>
            </a:r>
            <a:br>
              <a:rPr lang="en-US" b="1" dirty="0" smtClean="0"/>
            </a:br>
            <a:r>
              <a:rPr lang="ro-RO" b="1" dirty="0" smtClean="0"/>
              <a:t>un </a:t>
            </a:r>
            <a:r>
              <a:rPr lang="ro-RO" b="1" dirty="0"/>
              <a:t>drum spre excelență: </a:t>
            </a:r>
            <a:endParaRPr lang="en-US" dirty="0"/>
          </a:p>
        </p:txBody>
      </p:sp>
      <p:sp>
        <p:nvSpPr>
          <p:cNvPr id="3" name="Content Placeholder 2"/>
          <p:cNvSpPr>
            <a:spLocks noGrp="1"/>
          </p:cNvSpPr>
          <p:nvPr>
            <p:ph sz="quarter" idx="1"/>
          </p:nvPr>
        </p:nvSpPr>
        <p:spPr/>
        <p:txBody>
          <a:bodyPr>
            <a:normAutofit fontScale="92500" lnSpcReduction="20000"/>
          </a:bodyPr>
          <a:lstStyle/>
          <a:p>
            <a:r>
              <a:rPr lang="ro-RO" dirty="0" smtClean="0"/>
              <a:t>Conferinţă CEDEFOP, </a:t>
            </a:r>
            <a:r>
              <a:rPr lang="ro-RO" dirty="0"/>
              <a:t>directorul </a:t>
            </a:r>
            <a:r>
              <a:rPr lang="ro-RO" dirty="0" smtClean="0"/>
              <a:t>James Calleja a răspuns la întrebarea</a:t>
            </a:r>
            <a:r>
              <a:rPr lang="ro-RO" b="1" dirty="0" smtClean="0">
                <a:solidFill>
                  <a:srgbClr val="C00000"/>
                </a:solidFill>
              </a:rPr>
              <a:t> </a:t>
            </a:r>
            <a:r>
              <a:rPr lang="ro-RO" b="1" dirty="0">
                <a:solidFill>
                  <a:srgbClr val="C00000"/>
                </a:solidFill>
              </a:rPr>
              <a:t>dacă educația și formarea </a:t>
            </a:r>
            <a:r>
              <a:rPr lang="ro-RO" b="1" dirty="0" smtClean="0">
                <a:solidFill>
                  <a:srgbClr val="C00000"/>
                </a:solidFill>
              </a:rPr>
              <a:t>profesională </a:t>
            </a:r>
            <a:r>
              <a:rPr lang="ro-RO" b="1" dirty="0">
                <a:solidFill>
                  <a:srgbClr val="C00000"/>
                </a:solidFill>
              </a:rPr>
              <a:t>reprezintă capătul drumului sau  începutul unei cariere universitare.</a:t>
            </a:r>
            <a:r>
              <a:rPr lang="ro-RO" dirty="0"/>
              <a:t> În multe țări, </a:t>
            </a:r>
            <a:r>
              <a:rPr lang="ro-RO" b="1" dirty="0">
                <a:solidFill>
                  <a:srgbClr val="C00000"/>
                </a:solidFill>
              </a:rPr>
              <a:t>VET și în special ucenicia, sunt încă percepute ca fiind o a doua șansă</a:t>
            </a:r>
            <a:r>
              <a:rPr lang="ro-RO" dirty="0"/>
              <a:t>, iar </a:t>
            </a:r>
            <a:r>
              <a:rPr lang="ro-RO" dirty="0" smtClean="0"/>
              <a:t>instituțiile </a:t>
            </a:r>
            <a:r>
              <a:rPr lang="ro-RO" dirty="0"/>
              <a:t>de educație și formare profesională nu au un grad ridicat de atractivitate. </a:t>
            </a:r>
            <a:endParaRPr lang="ro-RO" dirty="0" smtClean="0"/>
          </a:p>
          <a:p>
            <a:r>
              <a:rPr lang="ro-RO" dirty="0" smtClean="0"/>
              <a:t>Directorul </a:t>
            </a:r>
            <a:r>
              <a:rPr lang="ro-RO" dirty="0"/>
              <a:t>Cedefop a concluzionat că </a:t>
            </a:r>
            <a:r>
              <a:rPr lang="ro-RO" b="1" dirty="0">
                <a:solidFill>
                  <a:srgbClr val="C00000"/>
                </a:solidFill>
              </a:rPr>
              <a:t>"rolul jucat de personalul care se ocupă cu orientarea și consilierea în școli este vital pentru a face educația și formarea profesională mai atractivă</a:t>
            </a:r>
            <a:r>
              <a:rPr lang="ro-RO" dirty="0"/>
              <a:t>. Dar nu este suficient să modificam structurile și să oferim instrumentele necesare, avem nevoie, de asemenea, de siguranța că rezultatele așteptate vor fi </a:t>
            </a:r>
            <a:r>
              <a:rPr lang="ro-RO" dirty="0" smtClean="0"/>
              <a:t>atinse”. </a:t>
            </a:r>
            <a:r>
              <a:rPr lang="ro-RO" dirty="0"/>
              <a:t>(Cedefop)        - </a:t>
            </a:r>
            <a:r>
              <a:rPr lang="ro-RO" u="sng" dirty="0">
                <a:hlinkClick r:id="rId2"/>
              </a:rPr>
              <a:t>http://www.cedefop.europa.eu/EN/news/24513.aspx</a:t>
            </a:r>
            <a:endParaRPr lang="en-US" dirty="0"/>
          </a:p>
          <a:p>
            <a:endParaRPr lang="en-US" dirty="0"/>
          </a:p>
        </p:txBody>
      </p:sp>
    </p:spTree>
    <p:extLst>
      <p:ext uri="{BB962C8B-B14F-4D97-AF65-F5344CB8AC3E}">
        <p14:creationId xmlns:p14="http://schemas.microsoft.com/office/powerpoint/2010/main" val="315312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a:solidFill>
            <a:srgbClr val="FFC000"/>
          </a:solidFill>
        </p:spPr>
        <p:txBody>
          <a:bodyPr>
            <a:normAutofit fontScale="90000"/>
          </a:bodyPr>
          <a:lstStyle/>
          <a:p>
            <a:pPr algn="ctr"/>
            <a:r>
              <a:rPr lang="ro-RO" b="1" dirty="0"/>
              <a:t>Raportul Horizon îndeamnă școlile să răspundă provocării complexe reprezentate de abilitățile digitale:</a:t>
            </a:r>
            <a:endParaRPr lang="en-US" dirty="0"/>
          </a:p>
        </p:txBody>
      </p:sp>
      <p:sp>
        <p:nvSpPr>
          <p:cNvPr id="3" name="Content Placeholder 2"/>
          <p:cNvSpPr>
            <a:spLocks noGrp="1"/>
          </p:cNvSpPr>
          <p:nvPr>
            <p:ph sz="quarter" idx="1"/>
          </p:nvPr>
        </p:nvSpPr>
        <p:spPr/>
        <p:txBody>
          <a:bodyPr>
            <a:normAutofit/>
          </a:bodyPr>
          <a:lstStyle/>
          <a:p>
            <a:r>
              <a:rPr lang="ro-RO" dirty="0" smtClean="0"/>
              <a:t>Conform </a:t>
            </a:r>
            <a:r>
              <a:rPr lang="ro-RO" dirty="0"/>
              <a:t>unui raport publicat de Comisia Europeană și de New Media Consortium, </a:t>
            </a:r>
            <a:r>
              <a:rPr lang="ro-RO" b="1" dirty="0">
                <a:solidFill>
                  <a:srgbClr val="C00000"/>
                </a:solidFill>
              </a:rPr>
              <a:t>abilitățile și competențele digitale limitate de care dau dovadă elevii</a:t>
            </a:r>
            <a:r>
              <a:rPr lang="ro-RO" dirty="0"/>
              <a:t> și necesitatea de a integra </a:t>
            </a:r>
            <a:r>
              <a:rPr lang="ro-RO" b="1" dirty="0">
                <a:solidFill>
                  <a:srgbClr val="C00000"/>
                </a:solidFill>
              </a:rPr>
              <a:t>utilizarea eficientă a tehnologiilor informației și comunicațiilor în formarea cadrelor didactice</a:t>
            </a:r>
            <a:r>
              <a:rPr lang="ro-RO" dirty="0"/>
              <a:t> sunt unele dintre cele mai presante provocări cu care se confruntă învățământul școlar din Europa în prezent. </a:t>
            </a:r>
            <a:endParaRPr lang="ro-RO" dirty="0" smtClean="0"/>
          </a:p>
          <a:p>
            <a:r>
              <a:rPr lang="ro-RO" dirty="0" smtClean="0"/>
              <a:t>DG EAC </a:t>
            </a:r>
            <a:r>
              <a:rPr lang="ro-RO" dirty="0"/>
              <a:t>- </a:t>
            </a:r>
            <a:r>
              <a:rPr lang="ro-RO" u="sng" dirty="0">
                <a:hlinkClick r:id="rId2"/>
              </a:rPr>
              <a:t>http://europa.eu/rapid/press-release_IP-14-1075_ro.htm</a:t>
            </a:r>
            <a:endParaRPr lang="en-US" dirty="0"/>
          </a:p>
        </p:txBody>
      </p:sp>
    </p:spTree>
    <p:extLst>
      <p:ext uri="{BB962C8B-B14F-4D97-AF65-F5344CB8AC3E}">
        <p14:creationId xmlns:p14="http://schemas.microsoft.com/office/powerpoint/2010/main" val="91808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a:solidFill>
            <a:srgbClr val="FFC000"/>
          </a:solidFill>
        </p:spPr>
        <p:txBody>
          <a:bodyPr>
            <a:normAutofit fontScale="90000"/>
          </a:bodyPr>
          <a:lstStyle/>
          <a:p>
            <a:pPr algn="ctr"/>
            <a:r>
              <a:rPr lang="ro-RO" b="1" dirty="0"/>
              <a:t>Ocuparea forței de muncă și situația socială: Buletinul trimestrial arată că redresarea este încă </a:t>
            </a:r>
            <a:r>
              <a:rPr lang="ro-RO" b="1" dirty="0" smtClean="0"/>
              <a:t>fragilă</a:t>
            </a:r>
            <a:endParaRPr lang="en-US" dirty="0"/>
          </a:p>
        </p:txBody>
      </p:sp>
      <p:sp>
        <p:nvSpPr>
          <p:cNvPr id="3" name="Content Placeholder 2"/>
          <p:cNvSpPr>
            <a:spLocks noGrp="1"/>
          </p:cNvSpPr>
          <p:nvPr>
            <p:ph sz="quarter" idx="1"/>
          </p:nvPr>
        </p:nvSpPr>
        <p:spPr>
          <a:xfrm>
            <a:off x="457200" y="1600200"/>
            <a:ext cx="8001000" cy="4953000"/>
          </a:xfrm>
        </p:spPr>
        <p:txBody>
          <a:bodyPr>
            <a:normAutofit fontScale="92500" lnSpcReduction="10000"/>
          </a:bodyPr>
          <a:lstStyle/>
          <a:p>
            <a:r>
              <a:rPr lang="ro-RO" dirty="0" smtClean="0"/>
              <a:t>Cel </a:t>
            </a:r>
            <a:r>
              <a:rPr lang="ro-RO" dirty="0"/>
              <a:t>mai recent Buletin trimestrial al Comisiei Europene privind ocuparea forței de muncă și situația socială arată că </a:t>
            </a:r>
            <a:r>
              <a:rPr lang="ro-RO" b="1" dirty="0">
                <a:solidFill>
                  <a:srgbClr val="C00000"/>
                </a:solidFill>
              </a:rPr>
              <a:t>redresarea economică care a început în primăvara anului 2013 este încă fragilă și că evoluțiile viitoare privind ocuparea forței de muncă rămân incerte</a:t>
            </a:r>
            <a:r>
              <a:rPr lang="ro-RO" dirty="0"/>
              <a:t>. Situația tinerilor s-a îmbunătățit, rata șomajului înregistrând o scădere importantă în majoritatea statelor membre. </a:t>
            </a:r>
            <a:r>
              <a:rPr lang="ro-RO" b="1" dirty="0">
                <a:solidFill>
                  <a:srgbClr val="C00000"/>
                </a:solidFill>
              </a:rPr>
              <a:t>Dezvoltarea competențelor necesare și utilizarea lor </a:t>
            </a:r>
            <a:r>
              <a:rPr lang="ro-RO" dirty="0"/>
              <a:t>în cel mai bun mod posibil sunt esențiale </a:t>
            </a:r>
            <a:r>
              <a:rPr lang="ro-RO" b="1" dirty="0">
                <a:solidFill>
                  <a:srgbClr val="C00000"/>
                </a:solidFill>
              </a:rPr>
              <a:t>pentru a crește productivitatea, pentru a favoriza competitivitatea pe plan internațional și pentru a promova o creștere durabilă și favorabilă incluziunii în UE</a:t>
            </a:r>
            <a:r>
              <a:rPr lang="ro-RO" b="1" dirty="0" smtClean="0">
                <a:solidFill>
                  <a:srgbClr val="C00000"/>
                </a:solidFill>
              </a:rPr>
              <a:t>.</a:t>
            </a:r>
          </a:p>
          <a:p>
            <a:r>
              <a:rPr lang="ro-RO" dirty="0" smtClean="0"/>
              <a:t>(</a:t>
            </a:r>
            <a:r>
              <a:rPr lang="ro-RO" dirty="0"/>
              <a:t>Comisia Europeană) - </a:t>
            </a:r>
            <a:r>
              <a:rPr lang="ro-RO" u="sng" dirty="0">
                <a:hlinkClick r:id="rId2"/>
              </a:rPr>
              <a:t>http://europa.eu/rapid/press-release_IP-14-1096_ro.htm</a:t>
            </a:r>
            <a:endParaRPr lang="en-US" dirty="0"/>
          </a:p>
          <a:p>
            <a:endParaRPr lang="en-US" dirty="0"/>
          </a:p>
        </p:txBody>
      </p:sp>
    </p:spTree>
    <p:extLst>
      <p:ext uri="{BB962C8B-B14F-4D97-AF65-F5344CB8AC3E}">
        <p14:creationId xmlns:p14="http://schemas.microsoft.com/office/powerpoint/2010/main" val="262850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a.tif"/>
          <p:cNvPicPr>
            <a:picLocks noChangeAspect="1"/>
          </p:cNvPicPr>
          <p:nvPr/>
        </p:nvPicPr>
        <p:blipFill>
          <a:blip r:embed="rId2" cstate="print"/>
          <a:stretch>
            <a:fillRect/>
          </a:stretch>
        </p:blipFill>
        <p:spPr>
          <a:xfrm>
            <a:off x="0" y="0"/>
            <a:ext cx="9144000" cy="6126840"/>
          </a:xfrm>
          <a:prstGeom prst="rect">
            <a:avLst/>
          </a:prstGeom>
        </p:spPr>
      </p:pic>
    </p:spTree>
    <p:extLst>
      <p:ext uri="{BB962C8B-B14F-4D97-AF65-F5344CB8AC3E}">
        <p14:creationId xmlns:p14="http://schemas.microsoft.com/office/powerpoint/2010/main" val="264882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ticol ZIAR UK.jpg"/>
          <p:cNvPicPr>
            <a:picLocks noChangeAspect="1"/>
          </p:cNvPicPr>
          <p:nvPr/>
        </p:nvPicPr>
        <p:blipFill>
          <a:blip r:embed="rId2" cstate="print"/>
          <a:stretch>
            <a:fillRect/>
          </a:stretch>
        </p:blipFill>
        <p:spPr>
          <a:xfrm>
            <a:off x="76200" y="0"/>
            <a:ext cx="6002241" cy="6858000"/>
          </a:xfrm>
          <a:prstGeom prst="rect">
            <a:avLst/>
          </a:prstGeom>
        </p:spPr>
      </p:pic>
      <p:sp>
        <p:nvSpPr>
          <p:cNvPr id="6" name="TextBox 5"/>
          <p:cNvSpPr txBox="1"/>
          <p:nvPr/>
        </p:nvSpPr>
        <p:spPr>
          <a:xfrm>
            <a:off x="6019800" y="0"/>
            <a:ext cx="2819400" cy="6863417"/>
          </a:xfrm>
          <a:prstGeom prst="rect">
            <a:avLst/>
          </a:prstGeom>
          <a:solidFill>
            <a:schemeClr val="accent3">
              <a:lumMod val="20000"/>
              <a:lumOff val="80000"/>
            </a:schemeClr>
          </a:solidFill>
        </p:spPr>
        <p:txBody>
          <a:bodyPr wrap="square" rtlCol="0">
            <a:spAutoFit/>
          </a:bodyPr>
          <a:lstStyle/>
          <a:p>
            <a:endParaRPr lang="ro-RO" sz="2200" b="1" dirty="0" smtClean="0"/>
          </a:p>
          <a:p>
            <a:r>
              <a:rPr lang="ro-RO" sz="2200" b="1" dirty="0" smtClean="0"/>
              <a:t>1 mil. tineri britanici șomeri:</a:t>
            </a:r>
            <a:endParaRPr lang="en-US" sz="2200" b="1" dirty="0" smtClean="0"/>
          </a:p>
          <a:p>
            <a:pPr lvl="0"/>
            <a:r>
              <a:rPr lang="ro-RO" sz="2200" b="1" dirty="0" smtClean="0"/>
              <a:t>40% - simptome de boli mintale din cauza șomajului;</a:t>
            </a:r>
            <a:endParaRPr lang="en-US" sz="2200" b="1" dirty="0" smtClean="0"/>
          </a:p>
          <a:p>
            <a:pPr lvl="0"/>
            <a:r>
              <a:rPr lang="ro-RO" sz="2200" b="1" dirty="0" smtClean="0"/>
              <a:t>- pentru 25% au fost prescrise antidepresive</a:t>
            </a:r>
            <a:endParaRPr lang="en-US" sz="2200" b="1" dirty="0" smtClean="0"/>
          </a:p>
          <a:p>
            <a:pPr lvl="0"/>
            <a:r>
              <a:rPr lang="ro-RO" sz="2200" b="1" dirty="0" smtClean="0"/>
              <a:t>- 29 % au suferit de atacuri de panică</a:t>
            </a:r>
            <a:endParaRPr lang="en-US" sz="2200" b="1" dirty="0" smtClean="0"/>
          </a:p>
          <a:p>
            <a:pPr lvl="0"/>
            <a:r>
              <a:rPr lang="ro-RO" sz="2200" b="1" dirty="0" smtClean="0"/>
              <a:t>- 39 % au suferit de insomnie</a:t>
            </a:r>
            <a:endParaRPr lang="en-US" sz="2200" b="1" dirty="0" smtClean="0"/>
          </a:p>
          <a:p>
            <a:pPr lvl="0"/>
            <a:r>
              <a:rPr lang="ro-RO" sz="2200" b="1" dirty="0" smtClean="0"/>
              <a:t>- 32 % au avut gânduri de suicid </a:t>
            </a:r>
            <a:endParaRPr lang="en-US" sz="2200" b="1" dirty="0" smtClean="0"/>
          </a:p>
          <a:p>
            <a:pPr>
              <a:buFontTx/>
              <a:buChar char="-"/>
            </a:pPr>
            <a:r>
              <a:rPr lang="ro-RO" sz="2200" b="1" dirty="0" smtClean="0"/>
              <a:t>24% s-au automutilat.</a:t>
            </a:r>
          </a:p>
          <a:p>
            <a:pPr>
              <a:buFontTx/>
              <a:buChar char="-"/>
            </a:pPr>
            <a:endParaRPr lang="en-US" sz="2200" b="1" dirty="0"/>
          </a:p>
        </p:txBody>
      </p:sp>
    </p:spTree>
    <p:extLst>
      <p:ext uri="{BB962C8B-B14F-4D97-AF65-F5344CB8AC3E}">
        <p14:creationId xmlns:p14="http://schemas.microsoft.com/office/powerpoint/2010/main" val="383045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cap="none" dirty="0" err="1">
                <a:solidFill>
                  <a:srgbClr val="000000"/>
                </a:solidFill>
                <a:latin typeface="Arial" panose="020B0604020202020204" pitchFamily="34" charset="0"/>
                <a:ea typeface="Arial" panose="020B0604020202020204" pitchFamily="34" charset="0"/>
              </a:rPr>
              <a:t>Structura</a:t>
            </a:r>
            <a:r>
              <a:rPr lang="en-US" altLang="en-US" sz="3200" cap="none" dirty="0">
                <a:solidFill>
                  <a:srgbClr val="000000"/>
                </a:solidFill>
                <a:latin typeface="Arial" panose="020B0604020202020204" pitchFamily="34" charset="0"/>
                <a:ea typeface="Arial" panose="020B0604020202020204" pitchFamily="34" charset="0"/>
              </a:rPr>
              <a:t> </a:t>
            </a:r>
            <a:r>
              <a:rPr lang="en-US" altLang="en-US" sz="3200" cap="none" dirty="0" err="1">
                <a:solidFill>
                  <a:srgbClr val="000000"/>
                </a:solidFill>
                <a:latin typeface="Arial" panose="020B0604020202020204" pitchFamily="34" charset="0"/>
                <a:ea typeface="Arial" panose="020B0604020202020204" pitchFamily="34" charset="0"/>
              </a:rPr>
              <a:t>invatamantului</a:t>
            </a:r>
            <a:r>
              <a:rPr lang="en-US" altLang="en-US" sz="3200" cap="none" dirty="0">
                <a:solidFill>
                  <a:srgbClr val="000000"/>
                </a:solidFill>
                <a:latin typeface="Arial" panose="020B0604020202020204" pitchFamily="34" charset="0"/>
                <a:ea typeface="Arial" panose="020B0604020202020204" pitchFamily="34" charset="0"/>
              </a:rPr>
              <a:t> </a:t>
            </a:r>
            <a:r>
              <a:rPr lang="en-US" altLang="en-US" sz="3200" cap="none" dirty="0" err="1">
                <a:solidFill>
                  <a:srgbClr val="000000"/>
                </a:solidFill>
                <a:latin typeface="Arial" panose="020B0604020202020204" pitchFamily="34" charset="0"/>
                <a:ea typeface="Arial" panose="020B0604020202020204" pitchFamily="34" charset="0"/>
              </a:rPr>
              <a:t>preuniversitar</a:t>
            </a:r>
            <a:endParaRPr lang="en-US" dirty="0"/>
          </a:p>
        </p:txBody>
      </p:sp>
      <p:sp>
        <p:nvSpPr>
          <p:cNvPr id="3" name="Content Placeholder 2"/>
          <p:cNvSpPr>
            <a:spLocks noGrp="1"/>
          </p:cNvSpPr>
          <p:nvPr>
            <p:ph sz="quarter" idx="1"/>
          </p:nvPr>
        </p:nvSpPr>
        <p:spPr>
          <a:xfrm>
            <a:off x="1600200" y="2685048"/>
            <a:ext cx="8625936" cy="5542594"/>
          </a:xfrm>
        </p:spPr>
        <p:txBody>
          <a:bodyPr/>
          <a:lstStyle/>
          <a:p>
            <a:endParaRPr lang="en-US" dirty="0"/>
          </a:p>
        </p:txBody>
      </p:sp>
      <p:sp>
        <p:nvSpPr>
          <p:cNvPr id="4" name="Rectangle 2"/>
          <p:cNvSpPr>
            <a:spLocks noChangeArrowheads="1"/>
          </p:cNvSpPr>
          <p:nvPr/>
        </p:nvSpPr>
        <p:spPr bwMode="auto">
          <a:xfrm>
            <a:off x="1399592" y="0"/>
            <a:ext cx="105623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622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230" y="1417637"/>
            <a:ext cx="6997570"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399592" y="4646682"/>
            <a:ext cx="105623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r>
              <a:rPr kumimoji="0" lang="en-US" altLang="en-US" sz="1100" b="1"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61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Strctura</a:t>
            </a:r>
            <a:r>
              <a:rPr lang="en-US" dirty="0" smtClean="0"/>
              <a:t> </a:t>
            </a:r>
            <a:r>
              <a:rPr lang="en-US" dirty="0" err="1" smtClean="0"/>
              <a:t>invatamantului</a:t>
            </a:r>
            <a:r>
              <a:rPr lang="en-US" dirty="0" smtClean="0"/>
              <a:t> </a:t>
            </a:r>
            <a:r>
              <a:rPr lang="en-US" dirty="0" err="1" smtClean="0"/>
              <a:t>liceal</a:t>
            </a:r>
            <a:endParaRPr lang="en-US" dirty="0"/>
          </a:p>
        </p:txBody>
      </p:sp>
      <p:sp>
        <p:nvSpPr>
          <p:cNvPr id="3" name="Content Placeholder 2"/>
          <p:cNvSpPr>
            <a:spLocks noGrp="1"/>
          </p:cNvSpPr>
          <p:nvPr>
            <p:ph sz="quarter" idx="1"/>
          </p:nvPr>
        </p:nvSpPr>
        <p:spPr>
          <a:xfrm>
            <a:off x="3557118" y="1649412"/>
            <a:ext cx="5053482" cy="5420054"/>
          </a:xfrm>
        </p:spPr>
        <p:txBody>
          <a:bodyPr>
            <a:normAutofit fontScale="85000" lnSpcReduction="10000"/>
          </a:bodyPr>
          <a:lstStyle/>
          <a:p>
            <a:r>
              <a:rPr lang="en-US" dirty="0" err="1"/>
              <a:t>Unde</a:t>
            </a:r>
            <a:r>
              <a:rPr lang="en-US" dirty="0"/>
              <a:t> </a:t>
            </a:r>
            <a:r>
              <a:rPr lang="en-US" dirty="0" err="1"/>
              <a:t>apare</a:t>
            </a:r>
            <a:r>
              <a:rPr lang="en-US" dirty="0"/>
              <a:t> </a:t>
            </a:r>
            <a:r>
              <a:rPr lang="en-US" dirty="0" err="1"/>
              <a:t>educatia</a:t>
            </a:r>
            <a:r>
              <a:rPr lang="en-US" dirty="0"/>
              <a:t> </a:t>
            </a:r>
            <a:r>
              <a:rPr lang="en-US" dirty="0" err="1"/>
              <a:t>si</a:t>
            </a:r>
            <a:r>
              <a:rPr lang="en-US" dirty="0"/>
              <a:t> </a:t>
            </a:r>
            <a:r>
              <a:rPr lang="en-US" dirty="0" err="1"/>
              <a:t>formarea</a:t>
            </a:r>
            <a:r>
              <a:rPr lang="en-US" dirty="0"/>
              <a:t> </a:t>
            </a:r>
            <a:r>
              <a:rPr lang="en-US" dirty="0" err="1"/>
              <a:t>profesionala</a:t>
            </a:r>
            <a:r>
              <a:rPr lang="en-US" dirty="0"/>
              <a:t> a </a:t>
            </a:r>
            <a:r>
              <a:rPr lang="en-US" dirty="0" err="1"/>
              <a:t>adultilor</a:t>
            </a:r>
            <a:r>
              <a:rPr lang="en-US" dirty="0"/>
              <a:t> </a:t>
            </a:r>
          </a:p>
          <a:p>
            <a:r>
              <a:rPr lang="en-US" dirty="0"/>
              <a:t> </a:t>
            </a:r>
          </a:p>
          <a:p>
            <a:r>
              <a:rPr lang="en-US" dirty="0"/>
              <a:t> </a:t>
            </a:r>
            <a:r>
              <a:rPr lang="en-US" dirty="0" err="1"/>
              <a:t>Educatia</a:t>
            </a:r>
            <a:r>
              <a:rPr lang="en-US" dirty="0"/>
              <a:t> </a:t>
            </a:r>
            <a:r>
              <a:rPr lang="en-US" dirty="0" err="1"/>
              <a:t>si</a:t>
            </a:r>
            <a:r>
              <a:rPr lang="en-US" dirty="0"/>
              <a:t> </a:t>
            </a:r>
            <a:r>
              <a:rPr lang="en-US" dirty="0" err="1"/>
              <a:t>formarea</a:t>
            </a:r>
            <a:r>
              <a:rPr lang="en-US" dirty="0"/>
              <a:t> </a:t>
            </a:r>
            <a:r>
              <a:rPr lang="en-US" dirty="0" err="1"/>
              <a:t>profesionala</a:t>
            </a:r>
            <a:r>
              <a:rPr lang="en-US" dirty="0"/>
              <a:t> continua a </a:t>
            </a:r>
            <a:r>
              <a:rPr lang="en-US" dirty="0" err="1"/>
              <a:t>Adultilor</a:t>
            </a:r>
            <a:r>
              <a:rPr lang="en-US" dirty="0"/>
              <a:t>-EFPCA </a:t>
            </a:r>
            <a:r>
              <a:rPr lang="en-US" dirty="0" err="1"/>
              <a:t>cuprinde</a:t>
            </a:r>
            <a:r>
              <a:rPr lang="en-US" dirty="0"/>
              <a:t>  :</a:t>
            </a:r>
          </a:p>
          <a:p>
            <a:r>
              <a:rPr lang="en-US" dirty="0"/>
              <a:t>- &gt;16 </a:t>
            </a:r>
            <a:r>
              <a:rPr lang="en-US" dirty="0" err="1"/>
              <a:t>ani</a:t>
            </a:r>
            <a:r>
              <a:rPr lang="en-US" dirty="0"/>
              <a:t> cu </a:t>
            </a:r>
            <a:r>
              <a:rPr lang="en-US" dirty="0" err="1"/>
              <a:t>scoala</a:t>
            </a:r>
            <a:r>
              <a:rPr lang="en-US" dirty="0"/>
              <a:t> </a:t>
            </a:r>
            <a:r>
              <a:rPr lang="en-US" dirty="0" err="1"/>
              <a:t>obligatorie</a:t>
            </a:r>
            <a:r>
              <a:rPr lang="en-US" dirty="0"/>
              <a:t> de 10 </a:t>
            </a:r>
            <a:r>
              <a:rPr lang="en-US" dirty="0" err="1"/>
              <a:t>clase</a:t>
            </a:r>
            <a:r>
              <a:rPr lang="en-US" dirty="0"/>
              <a:t> </a:t>
            </a:r>
          </a:p>
          <a:p>
            <a:r>
              <a:rPr lang="en-US" dirty="0"/>
              <a:t>-</a:t>
            </a:r>
            <a:r>
              <a:rPr lang="en-US" dirty="0" err="1"/>
              <a:t>fara</a:t>
            </a:r>
            <a:r>
              <a:rPr lang="en-US" dirty="0"/>
              <a:t> bac </a:t>
            </a:r>
            <a:r>
              <a:rPr lang="en-US" dirty="0" err="1"/>
              <a:t>absolventi</a:t>
            </a:r>
            <a:r>
              <a:rPr lang="en-US" dirty="0"/>
              <a:t> de </a:t>
            </a:r>
            <a:r>
              <a:rPr lang="en-US" dirty="0" err="1"/>
              <a:t>licee</a:t>
            </a:r>
            <a:r>
              <a:rPr lang="en-US" dirty="0"/>
              <a:t> </a:t>
            </a:r>
            <a:r>
              <a:rPr lang="en-US" dirty="0" err="1"/>
              <a:t>teoretice</a:t>
            </a:r>
            <a:r>
              <a:rPr lang="en-US" dirty="0"/>
              <a:t> </a:t>
            </a:r>
          </a:p>
          <a:p>
            <a:r>
              <a:rPr lang="en-US" dirty="0"/>
              <a:t>-cu/</a:t>
            </a:r>
            <a:r>
              <a:rPr lang="en-US" dirty="0" err="1"/>
              <a:t>fara</a:t>
            </a:r>
            <a:r>
              <a:rPr lang="en-US" dirty="0"/>
              <a:t> 8 </a:t>
            </a:r>
            <a:r>
              <a:rPr lang="en-US" dirty="0" err="1"/>
              <a:t>clase</a:t>
            </a:r>
            <a:r>
              <a:rPr lang="en-US" dirty="0"/>
              <a:t> ,care au </a:t>
            </a:r>
            <a:r>
              <a:rPr lang="en-US" dirty="0" err="1"/>
              <a:t>parasit</a:t>
            </a:r>
            <a:r>
              <a:rPr lang="en-US" dirty="0"/>
              <a:t>  </a:t>
            </a:r>
            <a:r>
              <a:rPr lang="en-US" dirty="0" err="1"/>
              <a:t>scoala</a:t>
            </a:r>
            <a:r>
              <a:rPr lang="en-US" dirty="0"/>
              <a:t> </a:t>
            </a:r>
          </a:p>
          <a:p>
            <a:r>
              <a:rPr lang="en-US" dirty="0"/>
              <a:t>-</a:t>
            </a:r>
            <a:r>
              <a:rPr lang="en-US" dirty="0" err="1"/>
              <a:t>someri</a:t>
            </a:r>
            <a:r>
              <a:rPr lang="en-US" dirty="0"/>
              <a:t> –AJOFM </a:t>
            </a:r>
          </a:p>
          <a:p>
            <a:r>
              <a:rPr lang="en-US" dirty="0"/>
              <a:t>-</a:t>
            </a:r>
            <a:r>
              <a:rPr lang="en-US" dirty="0" err="1"/>
              <a:t>cei</a:t>
            </a:r>
            <a:r>
              <a:rPr lang="en-US" dirty="0"/>
              <a:t> a </a:t>
            </a:r>
            <a:r>
              <a:rPr lang="en-US" dirty="0" err="1"/>
              <a:t>caror</a:t>
            </a:r>
            <a:r>
              <a:rPr lang="en-US" dirty="0"/>
              <a:t> </a:t>
            </a:r>
            <a:r>
              <a:rPr lang="en-US" dirty="0" err="1"/>
              <a:t>ocupatiile</a:t>
            </a:r>
            <a:r>
              <a:rPr lang="en-US" dirty="0"/>
              <a:t> au </a:t>
            </a:r>
            <a:r>
              <a:rPr lang="en-US" dirty="0" err="1"/>
              <a:t>disparut</a:t>
            </a:r>
            <a:r>
              <a:rPr lang="en-US" dirty="0"/>
              <a:t> </a:t>
            </a:r>
          </a:p>
          <a:p>
            <a:r>
              <a:rPr lang="en-US" dirty="0"/>
              <a:t>-</a:t>
            </a:r>
            <a:r>
              <a:rPr lang="en-US" dirty="0" err="1"/>
              <a:t>cei</a:t>
            </a:r>
            <a:r>
              <a:rPr lang="en-US" dirty="0"/>
              <a:t> care </a:t>
            </a:r>
            <a:r>
              <a:rPr lang="en-US" dirty="0" err="1"/>
              <a:t>vor</a:t>
            </a:r>
            <a:r>
              <a:rPr lang="en-US" dirty="0"/>
              <a:t> </a:t>
            </a:r>
            <a:r>
              <a:rPr lang="en-US" dirty="0" err="1"/>
              <a:t>sa</a:t>
            </a:r>
            <a:r>
              <a:rPr lang="en-US" dirty="0"/>
              <a:t> </a:t>
            </a:r>
            <a:r>
              <a:rPr lang="en-US" dirty="0" err="1"/>
              <a:t>caute</a:t>
            </a:r>
            <a:r>
              <a:rPr lang="en-US" dirty="0"/>
              <a:t> o </a:t>
            </a:r>
            <a:r>
              <a:rPr lang="en-US" dirty="0" err="1"/>
              <a:t>slujba</a:t>
            </a:r>
            <a:r>
              <a:rPr lang="en-US" dirty="0"/>
              <a:t> </a:t>
            </a:r>
            <a:r>
              <a:rPr lang="en-US" dirty="0" err="1"/>
              <a:t>mai</a:t>
            </a:r>
            <a:r>
              <a:rPr lang="en-US" dirty="0"/>
              <a:t> </a:t>
            </a:r>
            <a:r>
              <a:rPr lang="en-US" dirty="0" err="1"/>
              <a:t>buna</a:t>
            </a:r>
            <a:r>
              <a:rPr lang="en-US" dirty="0"/>
              <a:t> /bine </a:t>
            </a:r>
            <a:r>
              <a:rPr lang="en-US" dirty="0" err="1"/>
              <a:t>platita</a:t>
            </a:r>
            <a:r>
              <a:rPr lang="en-US" dirty="0"/>
              <a:t> </a:t>
            </a:r>
          </a:p>
          <a:p>
            <a:r>
              <a:rPr lang="en-US" dirty="0"/>
              <a:t>-</a:t>
            </a:r>
            <a:r>
              <a:rPr lang="en-US" dirty="0" err="1"/>
              <a:t>populatiile</a:t>
            </a:r>
            <a:r>
              <a:rPr lang="en-US" dirty="0"/>
              <a:t> </a:t>
            </a:r>
            <a:r>
              <a:rPr lang="en-US" dirty="0" err="1"/>
              <a:t>dezavantajate</a:t>
            </a:r>
            <a:r>
              <a:rPr lang="en-US" dirty="0"/>
              <a:t> </a:t>
            </a:r>
          </a:p>
          <a:p>
            <a:r>
              <a:rPr lang="en-US" dirty="0"/>
              <a:t>-</a:t>
            </a:r>
            <a:r>
              <a:rPr lang="en-US" dirty="0" err="1"/>
              <a:t>populatia</a:t>
            </a:r>
            <a:r>
              <a:rPr lang="en-US" dirty="0"/>
              <a:t> </a:t>
            </a:r>
            <a:r>
              <a:rPr lang="en-US" dirty="0" err="1"/>
              <a:t>roma</a:t>
            </a:r>
            <a:r>
              <a:rPr lang="en-US" dirty="0"/>
              <a:t> </a:t>
            </a:r>
          </a:p>
          <a:p>
            <a:endParaRPr lang="en-US" dirty="0"/>
          </a:p>
        </p:txBody>
      </p:sp>
      <p:sp>
        <p:nvSpPr>
          <p:cNvPr id="4" name="Rectangle 2"/>
          <p:cNvSpPr>
            <a:spLocks noChangeArrowheads="1"/>
          </p:cNvSpPr>
          <p:nvPr/>
        </p:nvSpPr>
        <p:spPr bwMode="auto">
          <a:xfrm>
            <a:off x="990600" y="1076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6224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33525"/>
            <a:ext cx="2562225" cy="4029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99060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7519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867407"/>
            <a:ext cx="7467600" cy="14987191"/>
          </a:xfrm>
        </p:spPr>
        <p:txBody>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 </a:t>
            </a:r>
            <a:r>
              <a:rPr kumimoji="0" lang="en-US"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Structura persoanelor în vârstă de 25-64 ani după nivelul de educație, pe sexe şi medii, în anul 2010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73" name="Picture 6224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0226"/>
            <a:ext cx="5381625" cy="11833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305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0613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501764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62915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4239996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3469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pPr algn="ctr"/>
            <a:r>
              <a:rPr lang="en-US" sz="1600" dirty="0" err="1"/>
              <a:t>Estimarea</a:t>
            </a:r>
            <a:r>
              <a:rPr lang="en-US" sz="1600" dirty="0"/>
              <a:t> </a:t>
            </a:r>
            <a:r>
              <a:rPr lang="en-US" sz="1600" dirty="0" err="1"/>
              <a:t>necesarului</a:t>
            </a:r>
            <a:r>
              <a:rPr lang="en-US" sz="1600" dirty="0"/>
              <a:t> de </a:t>
            </a:r>
            <a:r>
              <a:rPr lang="en-US" sz="1600" dirty="0" err="1"/>
              <a:t>forță</a:t>
            </a:r>
            <a:r>
              <a:rPr lang="en-US" sz="1600" dirty="0"/>
              <a:t> de </a:t>
            </a:r>
            <a:r>
              <a:rPr lang="en-US" sz="1600" dirty="0" err="1"/>
              <a:t>muncă</a:t>
            </a:r>
            <a:r>
              <a:rPr lang="en-US" sz="1600" dirty="0"/>
              <a:t> </a:t>
            </a:r>
            <a:r>
              <a:rPr lang="en-US" sz="1600" dirty="0" err="1"/>
              <a:t>și</a:t>
            </a:r>
            <a:r>
              <a:rPr lang="en-US" sz="1600" dirty="0"/>
              <a:t> a </a:t>
            </a:r>
            <a:r>
              <a:rPr lang="en-US" sz="1600" dirty="0" err="1"/>
              <a:t>decalajelor</a:t>
            </a:r>
            <a:r>
              <a:rPr lang="en-US" sz="1600" dirty="0"/>
              <a:t> </a:t>
            </a:r>
            <a:r>
              <a:rPr lang="en-US" sz="1600" dirty="0" err="1"/>
              <a:t>în</a:t>
            </a:r>
            <a:r>
              <a:rPr lang="en-US" sz="1600" dirty="0"/>
              <a:t> </a:t>
            </a:r>
            <a:r>
              <a:rPr lang="en-US" sz="1600" dirty="0" err="1"/>
              <a:t>sectorul</a:t>
            </a:r>
            <a:r>
              <a:rPr lang="en-US" sz="1600" dirty="0"/>
              <a:t> </a:t>
            </a:r>
            <a:r>
              <a:rPr lang="en-US" sz="1600" dirty="0" err="1"/>
              <a:t>clădirilor</a:t>
            </a:r>
            <a:endParaRPr lang="en-US" sz="1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3763113"/>
              </p:ext>
            </p:extLst>
          </p:nvPr>
        </p:nvGraphicFramePr>
        <p:xfrm>
          <a:off x="1" y="445734"/>
          <a:ext cx="9143999" cy="6484455"/>
        </p:xfrm>
        <a:graphic>
          <a:graphicData uri="http://schemas.openxmlformats.org/drawingml/2006/table">
            <a:tbl>
              <a:tblPr firstRow="1" firstCol="1" bandRow="1">
                <a:tableStyleId>{5C22544A-7EE6-4342-B048-85BDC9FD1C3A}</a:tableStyleId>
              </a:tblPr>
              <a:tblGrid>
                <a:gridCol w="381000"/>
                <a:gridCol w="2209800"/>
                <a:gridCol w="1219200"/>
                <a:gridCol w="990600"/>
                <a:gridCol w="1455681"/>
                <a:gridCol w="1032388"/>
                <a:gridCol w="927665"/>
                <a:gridCol w="927665"/>
              </a:tblGrid>
              <a:tr h="250115">
                <a:tc rowSpan="2">
                  <a:txBody>
                    <a:bodyPr/>
                    <a:lstStyle/>
                    <a:p>
                      <a:pPr marL="3175" marR="36830" indent="12065" algn="l">
                        <a:lnSpc>
                          <a:spcPct val="107000"/>
                        </a:lnSpc>
                        <a:spcAft>
                          <a:spcPts val="0"/>
                        </a:spcAft>
                      </a:pPr>
                      <a:r>
                        <a:rPr lang="en-US" sz="1400" dirty="0">
                          <a:effectLst/>
                        </a:rPr>
                        <a:t>Nr </a:t>
                      </a:r>
                      <a:r>
                        <a:rPr lang="en-US" sz="1400" dirty="0" err="1">
                          <a:effectLst/>
                        </a:rPr>
                        <a:t>crt</a:t>
                      </a:r>
                      <a:r>
                        <a:rPr lang="en-US" sz="1400" dirty="0">
                          <a:effectLst/>
                        </a:rPr>
                        <a:t> </a:t>
                      </a:r>
                      <a:endParaRPr lang="en-US" sz="1400" dirty="0">
                        <a:solidFill>
                          <a:srgbClr val="000000"/>
                        </a:solidFill>
                        <a:effectLst/>
                        <a:latin typeface="Arial"/>
                        <a:ea typeface="Arial"/>
                      </a:endParaRPr>
                    </a:p>
                  </a:txBody>
                  <a:tcPr marL="36916" marR="18116" marT="16065" marB="0"/>
                </a:tc>
                <a:tc rowSpan="2">
                  <a:txBody>
                    <a:bodyPr/>
                    <a:lstStyle/>
                    <a:p>
                      <a:pPr marL="5080" marR="38100" indent="-5080" algn="ctr">
                        <a:lnSpc>
                          <a:spcPct val="107000"/>
                        </a:lnSpc>
                        <a:spcAft>
                          <a:spcPts val="0"/>
                        </a:spcAft>
                      </a:pPr>
                      <a:r>
                        <a:rPr lang="en-US" sz="1400" dirty="0" err="1">
                          <a:effectLst/>
                        </a:rPr>
                        <a:t>Denumirea</a:t>
                      </a:r>
                      <a:r>
                        <a:rPr lang="en-US" sz="1400" dirty="0">
                          <a:effectLst/>
                        </a:rPr>
                        <a:t> </a:t>
                      </a:r>
                      <a:r>
                        <a:rPr lang="en-US" sz="1400" dirty="0" err="1">
                          <a:effectLst/>
                        </a:rPr>
                        <a:t>meseriei</a:t>
                      </a:r>
                      <a:r>
                        <a:rPr lang="en-US" sz="1400" dirty="0">
                          <a:effectLst/>
                        </a:rPr>
                        <a:t> </a:t>
                      </a:r>
                      <a:endParaRPr lang="en-US" sz="1400" dirty="0">
                        <a:solidFill>
                          <a:srgbClr val="000000"/>
                        </a:solidFill>
                        <a:effectLst/>
                        <a:latin typeface="Arial"/>
                        <a:ea typeface="Arial"/>
                      </a:endParaRPr>
                    </a:p>
                  </a:txBody>
                  <a:tcPr marL="36916" marR="18116" marT="16065" marB="0"/>
                </a:tc>
                <a:tc rowSpan="2">
                  <a:txBody>
                    <a:bodyPr/>
                    <a:lstStyle/>
                    <a:p>
                      <a:pPr marL="5080" marR="36830" indent="-5080" algn="ctr">
                        <a:lnSpc>
                          <a:spcPct val="107000"/>
                        </a:lnSpc>
                        <a:spcAft>
                          <a:spcPts val="0"/>
                        </a:spcAft>
                      </a:pPr>
                      <a:r>
                        <a:rPr lang="en-US" sz="1400">
                          <a:effectLst/>
                        </a:rPr>
                        <a:t>Cod COR </a:t>
                      </a:r>
                      <a:endParaRPr lang="en-US" sz="1400">
                        <a:solidFill>
                          <a:srgbClr val="000000"/>
                        </a:solidFill>
                        <a:effectLst/>
                        <a:latin typeface="Arial"/>
                        <a:ea typeface="Arial"/>
                      </a:endParaRPr>
                    </a:p>
                  </a:txBody>
                  <a:tcPr marL="36916" marR="18116" marT="16065" marB="0"/>
                </a:tc>
                <a:tc gridSpan="2">
                  <a:txBody>
                    <a:bodyPr/>
                    <a:lstStyle/>
                    <a:p>
                      <a:pPr marL="5080" marR="36830" indent="-5080" algn="ctr">
                        <a:lnSpc>
                          <a:spcPct val="107000"/>
                        </a:lnSpc>
                        <a:spcAft>
                          <a:spcPts val="0"/>
                        </a:spcAft>
                      </a:pPr>
                      <a:r>
                        <a:rPr lang="en-US" sz="1400">
                          <a:effectLst/>
                        </a:rPr>
                        <a:t>Necesar estimat lucratori </a:t>
                      </a:r>
                      <a:endParaRPr lang="en-US" sz="1400">
                        <a:solidFill>
                          <a:srgbClr val="000000"/>
                        </a:solidFill>
                        <a:effectLst/>
                        <a:latin typeface="Arial"/>
                        <a:ea typeface="Arial"/>
                      </a:endParaRPr>
                    </a:p>
                  </a:txBody>
                  <a:tcPr marL="36916" marR="18116" marT="16065" marB="0"/>
                </a:tc>
                <a:tc hMerge="1">
                  <a:txBody>
                    <a:bodyPr/>
                    <a:lstStyle/>
                    <a:p>
                      <a:endParaRPr lang="en-US"/>
                    </a:p>
                  </a:txBody>
                  <a:tcPr/>
                </a:tc>
                <a:tc>
                  <a:txBody>
                    <a:bodyPr/>
                    <a:lstStyle/>
                    <a:p>
                      <a:pPr marL="5080" marR="36830" indent="-5080" algn="l">
                        <a:lnSpc>
                          <a:spcPct val="107000"/>
                        </a:lnSpc>
                        <a:spcAft>
                          <a:spcPts val="0"/>
                        </a:spcAft>
                      </a:pPr>
                      <a:r>
                        <a:rPr lang="en-US" sz="1400">
                          <a:effectLst/>
                        </a:rPr>
                        <a:t>Disponibil </a:t>
                      </a:r>
                      <a:endParaRPr lang="en-US" sz="1400">
                        <a:solidFill>
                          <a:srgbClr val="000000"/>
                        </a:solidFill>
                        <a:effectLst/>
                        <a:latin typeface="Arial"/>
                        <a:ea typeface="Arial"/>
                      </a:endParaRPr>
                    </a:p>
                  </a:txBody>
                  <a:tcPr marL="36916" marR="18116" marT="16065" marB="0"/>
                </a:tc>
                <a:tc gridSpan="2">
                  <a:txBody>
                    <a:bodyPr/>
                    <a:lstStyle/>
                    <a:p>
                      <a:pPr marL="5080" marR="36830" indent="-5080" algn="ctr">
                        <a:lnSpc>
                          <a:spcPct val="107000"/>
                        </a:lnSpc>
                        <a:spcAft>
                          <a:spcPts val="0"/>
                        </a:spcAft>
                      </a:pPr>
                      <a:r>
                        <a:rPr lang="en-US" sz="1400">
                          <a:effectLst/>
                        </a:rPr>
                        <a:t>Decalaj forta de munca </a:t>
                      </a:r>
                      <a:endParaRPr lang="en-US" sz="1400">
                        <a:solidFill>
                          <a:srgbClr val="000000"/>
                        </a:solidFill>
                        <a:effectLst/>
                        <a:latin typeface="Arial"/>
                        <a:ea typeface="Arial"/>
                      </a:endParaRPr>
                    </a:p>
                  </a:txBody>
                  <a:tcPr marL="36916" marR="18116" marT="16065" marB="0"/>
                </a:tc>
                <a:tc hMerge="1">
                  <a:txBody>
                    <a:bodyPr/>
                    <a:lstStyle/>
                    <a:p>
                      <a:endParaRPr lang="en-US"/>
                    </a:p>
                  </a:txBody>
                  <a:tcPr/>
                </a:tc>
              </a:tr>
              <a:tr h="4792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080" marR="36830" indent="-5080" algn="ctr">
                        <a:lnSpc>
                          <a:spcPct val="107000"/>
                        </a:lnSpc>
                        <a:spcAft>
                          <a:spcPts val="0"/>
                        </a:spcAft>
                      </a:pPr>
                      <a:r>
                        <a:rPr lang="en-US" sz="1400">
                          <a:effectLst/>
                        </a:rPr>
                        <a:t>Scenariu pesimist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Scenariu optimist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Efectiv  2011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Scenariu pesimist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Scenariu optimist </a:t>
                      </a:r>
                      <a:endParaRPr lang="en-US" sz="1400">
                        <a:solidFill>
                          <a:srgbClr val="000000"/>
                        </a:solidFill>
                        <a:effectLst/>
                        <a:latin typeface="Arial"/>
                        <a:ea typeface="Arial"/>
                      </a:endParaRPr>
                    </a:p>
                  </a:txBody>
                  <a:tcPr marL="36916" marR="18116" marT="16065" marB="0"/>
                </a:tc>
              </a:tr>
              <a:tr h="678424">
                <a:tc>
                  <a:txBody>
                    <a:bodyPr/>
                    <a:lstStyle/>
                    <a:p>
                      <a:pPr marL="5080" marR="36830" indent="-5080" algn="l">
                        <a:lnSpc>
                          <a:spcPct val="107000"/>
                        </a:lnSpc>
                        <a:spcAft>
                          <a:spcPts val="0"/>
                        </a:spcAft>
                      </a:pPr>
                      <a:r>
                        <a:rPr lang="en-US" sz="1400">
                          <a:effectLst/>
                        </a:rPr>
                        <a:t>1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dirty="0" err="1">
                          <a:effectLst/>
                        </a:rPr>
                        <a:t>Ansamblator</a:t>
                      </a:r>
                      <a:r>
                        <a:rPr lang="en-US" sz="1400" dirty="0">
                          <a:effectLst/>
                        </a:rPr>
                        <a:t> </a:t>
                      </a:r>
                      <a:r>
                        <a:rPr lang="en-US" sz="1400" dirty="0" err="1">
                          <a:effectLst/>
                        </a:rPr>
                        <a:t>montator</a:t>
                      </a:r>
                      <a:r>
                        <a:rPr lang="en-US" sz="1400" dirty="0">
                          <a:effectLst/>
                        </a:rPr>
                        <a:t> </a:t>
                      </a:r>
                      <a:r>
                        <a:rPr lang="en-US" sz="1400" dirty="0" err="1">
                          <a:effectLst/>
                        </a:rPr>
                        <a:t>tamplarie</a:t>
                      </a:r>
                      <a:r>
                        <a:rPr lang="en-US" sz="1400" dirty="0">
                          <a:effectLst/>
                        </a:rPr>
                        <a:t> (</a:t>
                      </a:r>
                      <a:r>
                        <a:rPr lang="en-US" sz="1400" dirty="0" err="1">
                          <a:effectLst/>
                        </a:rPr>
                        <a:t>Finisor</a:t>
                      </a:r>
                      <a:r>
                        <a:rPr lang="en-US" sz="1400" dirty="0">
                          <a:effectLst/>
                        </a:rPr>
                        <a:t> </a:t>
                      </a:r>
                      <a:r>
                        <a:rPr lang="en-US" sz="1400" dirty="0" err="1">
                          <a:effectLst/>
                        </a:rPr>
                        <a:t>mase</a:t>
                      </a:r>
                      <a:r>
                        <a:rPr lang="en-US" sz="1400" dirty="0">
                          <a:effectLst/>
                        </a:rPr>
                        <a:t> </a:t>
                      </a:r>
                      <a:r>
                        <a:rPr lang="en-US" sz="1400" dirty="0" err="1">
                          <a:effectLst/>
                        </a:rPr>
                        <a:t>plastice</a:t>
                      </a:r>
                      <a:r>
                        <a:rPr lang="en-US" sz="1400" dirty="0">
                          <a:effectLst/>
                        </a:rPr>
                        <a:t>, </a:t>
                      </a:r>
                      <a:r>
                        <a:rPr lang="en-US" sz="1400" dirty="0" err="1">
                          <a:effectLst/>
                        </a:rPr>
                        <a:t>Tâmplar</a:t>
                      </a:r>
                      <a:r>
                        <a:rPr lang="en-US" sz="1400" dirty="0">
                          <a:effectLst/>
                        </a:rPr>
                        <a:t>) </a:t>
                      </a:r>
                      <a:endParaRPr lang="en-US" sz="1400" dirty="0">
                        <a:solidFill>
                          <a:srgbClr val="000000"/>
                        </a:solidFill>
                        <a:effectLst/>
                        <a:latin typeface="Arial"/>
                        <a:ea typeface="Arial"/>
                      </a:endParaRPr>
                    </a:p>
                  </a:txBody>
                  <a:tcPr marL="36916" marR="18116" marT="16065" marB="0"/>
                </a:tc>
                <a:tc>
                  <a:txBody>
                    <a:bodyPr/>
                    <a:lstStyle/>
                    <a:p>
                      <a:pPr marL="5080" marR="36830" indent="-5080" algn="ctr">
                        <a:lnSpc>
                          <a:spcPct val="100000"/>
                        </a:lnSpc>
                        <a:spcAft>
                          <a:spcPts val="0"/>
                        </a:spcAft>
                      </a:pPr>
                      <a:r>
                        <a:rPr lang="en-US" sz="1400">
                          <a:effectLst/>
                        </a:rPr>
                        <a:t>752201, 752201, 712407, 712410, </a:t>
                      </a:r>
                    </a:p>
                    <a:p>
                      <a:pPr marL="5080" marR="36830" indent="-5080" algn="ctr">
                        <a:lnSpc>
                          <a:spcPct val="107000"/>
                        </a:lnSpc>
                        <a:spcAft>
                          <a:spcPts val="0"/>
                        </a:spcAft>
                      </a:pPr>
                      <a:r>
                        <a:rPr lang="en-US" sz="1400">
                          <a:effectLst/>
                        </a:rPr>
                        <a:t>712411, </a:t>
                      </a:r>
                    </a:p>
                    <a:p>
                      <a:pPr marL="5080" marR="38100" indent="-5080" algn="ctr">
                        <a:lnSpc>
                          <a:spcPct val="107000"/>
                        </a:lnSpc>
                        <a:spcAft>
                          <a:spcPts val="0"/>
                        </a:spcAft>
                      </a:pPr>
                      <a:r>
                        <a:rPr lang="en-US" sz="1400">
                          <a:effectLst/>
                        </a:rPr>
                        <a:t>814205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4.373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8.706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3.984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389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a:effectLst/>
                        </a:rPr>
                        <a:t>4.722 </a:t>
                      </a:r>
                      <a:endParaRPr lang="en-US" sz="1400">
                        <a:solidFill>
                          <a:srgbClr val="000000"/>
                        </a:solidFill>
                        <a:effectLst/>
                        <a:latin typeface="Arial"/>
                        <a:ea typeface="Arial"/>
                      </a:endParaRPr>
                    </a:p>
                  </a:txBody>
                  <a:tcPr marL="36916" marR="18116" marT="16065" marB="0"/>
                </a:tc>
              </a:tr>
              <a:tr h="243155">
                <a:tc>
                  <a:txBody>
                    <a:bodyPr/>
                    <a:lstStyle/>
                    <a:p>
                      <a:pPr marL="5080" marR="36830" indent="-5080" algn="l">
                        <a:lnSpc>
                          <a:spcPct val="107000"/>
                        </a:lnSpc>
                        <a:spcAft>
                          <a:spcPts val="0"/>
                        </a:spcAft>
                      </a:pPr>
                      <a:r>
                        <a:rPr lang="en-US" sz="1400">
                          <a:effectLst/>
                        </a:rPr>
                        <a:t>2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a:effectLst/>
                        </a:rPr>
                        <a:t>Betonist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711401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7.601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12.367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5.918 </a:t>
                      </a:r>
                      <a:endParaRPr lang="en-US" sz="1400">
                        <a:solidFill>
                          <a:srgbClr val="000000"/>
                        </a:solidFill>
                        <a:effectLst/>
                        <a:latin typeface="Arial"/>
                        <a:ea typeface="Arial"/>
                      </a:endParaRPr>
                    </a:p>
                  </a:txBody>
                  <a:tcPr marL="36916" marR="18116" marT="16065" marB="0"/>
                </a:tc>
                <a:tc>
                  <a:txBody>
                    <a:bodyPr/>
                    <a:lstStyle/>
                    <a:p>
                      <a:pPr marL="5080" marR="38735" indent="-5080" algn="ctr">
                        <a:lnSpc>
                          <a:spcPct val="107000"/>
                        </a:lnSpc>
                        <a:spcAft>
                          <a:spcPts val="0"/>
                        </a:spcAft>
                      </a:pPr>
                      <a:r>
                        <a:rPr lang="en-US" sz="1400">
                          <a:effectLst/>
                        </a:rPr>
                        <a:t>1.683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a:effectLst/>
                        </a:rPr>
                        <a:t>6.449 </a:t>
                      </a:r>
                      <a:endParaRPr lang="en-US" sz="1400">
                        <a:solidFill>
                          <a:srgbClr val="000000"/>
                        </a:solidFill>
                        <a:effectLst/>
                        <a:latin typeface="Arial"/>
                        <a:ea typeface="Arial"/>
                      </a:endParaRPr>
                    </a:p>
                  </a:txBody>
                  <a:tcPr marL="36916" marR="18116" marT="16065" marB="0"/>
                </a:tc>
              </a:tr>
              <a:tr h="149908">
                <a:tc>
                  <a:txBody>
                    <a:bodyPr/>
                    <a:lstStyle/>
                    <a:p>
                      <a:pPr marL="5080" marR="36830" indent="-5080" algn="l">
                        <a:lnSpc>
                          <a:spcPct val="107000"/>
                        </a:lnSpc>
                        <a:spcAft>
                          <a:spcPts val="0"/>
                        </a:spcAft>
                      </a:pPr>
                      <a:r>
                        <a:rPr lang="en-US" sz="1400">
                          <a:effectLst/>
                        </a:rPr>
                        <a:t>3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a:effectLst/>
                        </a:rPr>
                        <a:t>Dulgher construcții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711501 </a:t>
                      </a:r>
                      <a:endParaRPr lang="en-US" sz="1400">
                        <a:solidFill>
                          <a:srgbClr val="000000"/>
                        </a:solidFill>
                        <a:effectLst/>
                        <a:latin typeface="Arial"/>
                        <a:ea typeface="Arial"/>
                      </a:endParaRPr>
                    </a:p>
                  </a:txBody>
                  <a:tcPr marL="36916" marR="18116" marT="16065" marB="0"/>
                </a:tc>
                <a:tc>
                  <a:txBody>
                    <a:bodyPr/>
                    <a:lstStyle/>
                    <a:p>
                      <a:pPr marL="5080" marR="38735" indent="-5080" algn="ctr">
                        <a:lnSpc>
                          <a:spcPct val="107000"/>
                        </a:lnSpc>
                        <a:spcAft>
                          <a:spcPts val="0"/>
                        </a:spcAft>
                      </a:pPr>
                      <a:r>
                        <a:rPr lang="en-US" sz="1400">
                          <a:effectLst/>
                        </a:rPr>
                        <a:t>21.985 </a:t>
                      </a:r>
                      <a:endParaRPr lang="en-US" sz="1400">
                        <a:solidFill>
                          <a:srgbClr val="000000"/>
                        </a:solidFill>
                        <a:effectLst/>
                        <a:latin typeface="Arial"/>
                        <a:ea typeface="Arial"/>
                      </a:endParaRPr>
                    </a:p>
                  </a:txBody>
                  <a:tcPr marL="36916" marR="18116" marT="16065" marB="0"/>
                </a:tc>
                <a:tc>
                  <a:txBody>
                    <a:bodyPr/>
                    <a:lstStyle/>
                    <a:p>
                      <a:pPr marL="5080" marR="38735" indent="-5080" algn="ctr">
                        <a:lnSpc>
                          <a:spcPct val="107000"/>
                        </a:lnSpc>
                        <a:spcAft>
                          <a:spcPts val="0"/>
                        </a:spcAft>
                      </a:pPr>
                      <a:r>
                        <a:rPr lang="en-US" sz="1400">
                          <a:effectLst/>
                        </a:rPr>
                        <a:t>34.124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11.697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10.288 </a:t>
                      </a:r>
                      <a:endParaRPr lang="en-US" sz="1400">
                        <a:solidFill>
                          <a:srgbClr val="000000"/>
                        </a:solidFill>
                        <a:effectLst/>
                        <a:latin typeface="Arial"/>
                        <a:ea typeface="Arial"/>
                      </a:endParaRPr>
                    </a:p>
                  </a:txBody>
                  <a:tcPr marL="36916" marR="18116" marT="16065" marB="0"/>
                </a:tc>
                <a:tc>
                  <a:txBody>
                    <a:bodyPr/>
                    <a:lstStyle/>
                    <a:p>
                      <a:pPr marL="5080" marR="39370" indent="-5080" algn="ctr">
                        <a:lnSpc>
                          <a:spcPct val="107000"/>
                        </a:lnSpc>
                        <a:spcAft>
                          <a:spcPts val="0"/>
                        </a:spcAft>
                      </a:pPr>
                      <a:r>
                        <a:rPr lang="en-US" sz="1400">
                          <a:effectLst/>
                        </a:rPr>
                        <a:t>22.427 </a:t>
                      </a:r>
                      <a:endParaRPr lang="en-US" sz="1400">
                        <a:solidFill>
                          <a:srgbClr val="000000"/>
                        </a:solidFill>
                        <a:effectLst/>
                        <a:latin typeface="Arial"/>
                        <a:ea typeface="Arial"/>
                      </a:endParaRPr>
                    </a:p>
                  </a:txBody>
                  <a:tcPr marL="36916" marR="18116" marT="16065" marB="0"/>
                </a:tc>
              </a:tr>
              <a:tr h="1878761">
                <a:tc>
                  <a:txBody>
                    <a:bodyPr/>
                    <a:lstStyle/>
                    <a:p>
                      <a:pPr marL="5080" marR="36830" indent="-5080" algn="l">
                        <a:lnSpc>
                          <a:spcPct val="107000"/>
                        </a:lnSpc>
                        <a:spcAft>
                          <a:spcPts val="0"/>
                        </a:spcAft>
                      </a:pPr>
                      <a:r>
                        <a:rPr lang="en-US" sz="1400">
                          <a:effectLst/>
                        </a:rPr>
                        <a:t>4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0000"/>
                        </a:lnSpc>
                        <a:spcAft>
                          <a:spcPts val="0"/>
                        </a:spcAft>
                      </a:pPr>
                      <a:r>
                        <a:rPr lang="en-US" sz="1400" dirty="0">
                          <a:effectLst/>
                        </a:rPr>
                        <a:t>Electrician </a:t>
                      </a:r>
                      <a:r>
                        <a:rPr lang="en-US" sz="1400" dirty="0" err="1">
                          <a:effectLst/>
                        </a:rPr>
                        <a:t>cabluri</a:t>
                      </a:r>
                      <a:r>
                        <a:rPr lang="en-US" sz="1400" dirty="0">
                          <a:effectLst/>
                        </a:rPr>
                        <a:t> </a:t>
                      </a:r>
                      <a:r>
                        <a:rPr lang="en-US" sz="1400" dirty="0" err="1">
                          <a:effectLst/>
                        </a:rPr>
                        <a:t>subterane</a:t>
                      </a:r>
                      <a:r>
                        <a:rPr lang="en-US" sz="1400" dirty="0">
                          <a:effectLst/>
                        </a:rPr>
                        <a:t>, </a:t>
                      </a:r>
                    </a:p>
                    <a:p>
                      <a:pPr marL="5080" marR="36830" indent="-5080" algn="l">
                        <a:lnSpc>
                          <a:spcPct val="107000"/>
                        </a:lnSpc>
                        <a:spcAft>
                          <a:spcPts val="0"/>
                        </a:spcAft>
                      </a:pPr>
                      <a:r>
                        <a:rPr lang="en-US" sz="1400" dirty="0" err="1">
                          <a:effectLst/>
                        </a:rPr>
                        <a:t>Electromecanic</a:t>
                      </a:r>
                      <a:r>
                        <a:rPr lang="en-US" sz="1400" dirty="0">
                          <a:effectLst/>
                        </a:rPr>
                        <a:t> radio, </a:t>
                      </a:r>
                    </a:p>
                    <a:p>
                      <a:pPr marL="5080" marR="36830" indent="-5080" algn="l">
                        <a:lnSpc>
                          <a:spcPct val="107000"/>
                        </a:lnSpc>
                        <a:spcAft>
                          <a:spcPts val="0"/>
                        </a:spcAft>
                      </a:pPr>
                      <a:r>
                        <a:rPr lang="en-US" sz="1400" dirty="0">
                          <a:effectLst/>
                        </a:rPr>
                        <a:t>Electrician </a:t>
                      </a:r>
                      <a:r>
                        <a:rPr lang="en-US" sz="1400" dirty="0" err="1">
                          <a:effectLst/>
                        </a:rPr>
                        <a:t>în</a:t>
                      </a:r>
                      <a:r>
                        <a:rPr lang="en-US" sz="1400" dirty="0">
                          <a:effectLst/>
                        </a:rPr>
                        <a:t> </a:t>
                      </a:r>
                      <a:r>
                        <a:rPr lang="en-US" sz="1400" dirty="0" err="1">
                          <a:effectLst/>
                        </a:rPr>
                        <a:t>construcţii</a:t>
                      </a:r>
                      <a:r>
                        <a:rPr lang="en-US" sz="1400" dirty="0">
                          <a:effectLst/>
                        </a:rPr>
                        <a:t>, </a:t>
                      </a:r>
                    </a:p>
                    <a:p>
                      <a:pPr marL="5080" marR="36830" indent="-5080" algn="l">
                        <a:lnSpc>
                          <a:spcPct val="107000"/>
                        </a:lnSpc>
                        <a:spcAft>
                          <a:spcPts val="0"/>
                        </a:spcAft>
                      </a:pPr>
                      <a:r>
                        <a:rPr lang="en-US" sz="1400" dirty="0">
                          <a:effectLst/>
                        </a:rPr>
                        <a:t>Electrician </a:t>
                      </a:r>
                      <a:r>
                        <a:rPr lang="en-US" sz="1400" dirty="0" err="1">
                          <a:effectLst/>
                        </a:rPr>
                        <a:t>automatizare</a:t>
                      </a:r>
                      <a:r>
                        <a:rPr lang="en-US" sz="1400" dirty="0">
                          <a:effectLst/>
                        </a:rPr>
                        <a:t>, </a:t>
                      </a:r>
                    </a:p>
                    <a:p>
                      <a:pPr marL="5080" marR="36830" indent="-5080" algn="l">
                        <a:lnSpc>
                          <a:spcPct val="107000"/>
                        </a:lnSpc>
                        <a:spcAft>
                          <a:spcPts val="0"/>
                        </a:spcAft>
                      </a:pPr>
                      <a:r>
                        <a:rPr lang="en-US" sz="1400" dirty="0" err="1">
                          <a:effectLst/>
                        </a:rPr>
                        <a:t>Electronist</a:t>
                      </a:r>
                      <a:r>
                        <a:rPr lang="en-US" sz="1400" dirty="0">
                          <a:effectLst/>
                        </a:rPr>
                        <a:t> </a:t>
                      </a:r>
                      <a:endParaRPr lang="en-US" sz="1400" dirty="0">
                        <a:solidFill>
                          <a:srgbClr val="000000"/>
                        </a:solidFill>
                        <a:effectLst/>
                        <a:latin typeface="Arial"/>
                        <a:ea typeface="Arial"/>
                      </a:endParaRPr>
                    </a:p>
                  </a:txBody>
                  <a:tcPr marL="36916" marR="18116" marT="16065" marB="0"/>
                </a:tc>
                <a:tc>
                  <a:txBody>
                    <a:bodyPr/>
                    <a:lstStyle/>
                    <a:p>
                      <a:pPr marL="147955" marR="36830" indent="-5080" algn="l">
                        <a:lnSpc>
                          <a:spcPct val="107000"/>
                        </a:lnSpc>
                        <a:spcAft>
                          <a:spcPts val="0"/>
                        </a:spcAft>
                      </a:pPr>
                      <a:r>
                        <a:rPr lang="en-US" sz="1400" dirty="0">
                          <a:effectLst/>
                        </a:rPr>
                        <a:t>741101, </a:t>
                      </a:r>
                    </a:p>
                    <a:p>
                      <a:pPr marL="5080" marR="34925" indent="-5080" algn="ctr">
                        <a:lnSpc>
                          <a:spcPct val="107000"/>
                        </a:lnSpc>
                        <a:spcAft>
                          <a:spcPts val="0"/>
                        </a:spcAft>
                      </a:pPr>
                      <a:r>
                        <a:rPr lang="en-US" sz="1400" dirty="0">
                          <a:effectLst/>
                        </a:rPr>
                        <a:t>741102 </a:t>
                      </a:r>
                    </a:p>
                    <a:p>
                      <a:pPr marL="126365" marR="36830" indent="-5080" algn="l">
                        <a:lnSpc>
                          <a:spcPct val="107000"/>
                        </a:lnSpc>
                        <a:spcAft>
                          <a:spcPts val="0"/>
                        </a:spcAft>
                      </a:pPr>
                      <a:r>
                        <a:rPr lang="en-US" sz="1400" dirty="0">
                          <a:effectLst/>
                        </a:rPr>
                        <a:t>(741106, </a:t>
                      </a:r>
                    </a:p>
                    <a:p>
                      <a:pPr marL="5080" marR="36830" indent="-5080" algn="ctr">
                        <a:lnSpc>
                          <a:spcPct val="100000"/>
                        </a:lnSpc>
                        <a:spcAft>
                          <a:spcPts val="0"/>
                        </a:spcAft>
                      </a:pPr>
                      <a:r>
                        <a:rPr lang="en-US" sz="1400" dirty="0">
                          <a:effectLst/>
                        </a:rPr>
                        <a:t>741107, 741108, 741109, 741110, 741201, 742203, </a:t>
                      </a:r>
                    </a:p>
                    <a:p>
                      <a:pPr marL="5080" marR="36830" indent="-5080" algn="ctr">
                        <a:lnSpc>
                          <a:spcPct val="100000"/>
                        </a:lnSpc>
                        <a:spcAft>
                          <a:spcPts val="0"/>
                        </a:spcAft>
                      </a:pPr>
                      <a:r>
                        <a:rPr lang="en-US" sz="1400" dirty="0">
                          <a:effectLst/>
                        </a:rPr>
                        <a:t>742204, 741206, 742207, 741303, 741304, 741306, </a:t>
                      </a:r>
                    </a:p>
                    <a:p>
                      <a:pPr marL="147955" marR="36830" indent="-5080" algn="l">
                        <a:lnSpc>
                          <a:spcPct val="107000"/>
                        </a:lnSpc>
                        <a:spcAft>
                          <a:spcPts val="0"/>
                        </a:spcAft>
                      </a:pPr>
                      <a:r>
                        <a:rPr lang="en-US" sz="1400" dirty="0">
                          <a:effectLst/>
                        </a:rPr>
                        <a:t>741307, </a:t>
                      </a:r>
                    </a:p>
                    <a:p>
                      <a:pPr marL="143510" marR="36830" indent="-5080" algn="l">
                        <a:lnSpc>
                          <a:spcPct val="107000"/>
                        </a:lnSpc>
                        <a:spcAft>
                          <a:spcPts val="0"/>
                        </a:spcAft>
                      </a:pPr>
                      <a:r>
                        <a:rPr lang="en-US" sz="1400" dirty="0">
                          <a:effectLst/>
                        </a:rPr>
                        <a:t>741308) </a:t>
                      </a:r>
                      <a:endParaRPr lang="en-US" sz="1400" dirty="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dirty="0">
                          <a:effectLst/>
                        </a:rPr>
                        <a:t>16.205 </a:t>
                      </a:r>
                      <a:endParaRPr lang="en-US" sz="1400" dirty="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dirty="0">
                          <a:effectLst/>
                        </a:rPr>
                        <a:t>24.457 </a:t>
                      </a:r>
                      <a:endParaRPr lang="en-US" sz="1400" dirty="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17.782 </a:t>
                      </a:r>
                      <a:endParaRPr lang="en-US" sz="1400">
                        <a:solidFill>
                          <a:srgbClr val="000000"/>
                        </a:solidFill>
                        <a:effectLst/>
                        <a:latin typeface="Arial"/>
                        <a:ea typeface="Arial"/>
                      </a:endParaRPr>
                    </a:p>
                  </a:txBody>
                  <a:tcPr marL="36916" marR="18116" marT="16065" marB="0"/>
                </a:tc>
                <a:tc>
                  <a:txBody>
                    <a:bodyPr/>
                    <a:lstStyle/>
                    <a:p>
                      <a:pPr marL="5080" marR="34925" indent="-5080" algn="ctr">
                        <a:lnSpc>
                          <a:spcPct val="107000"/>
                        </a:lnSpc>
                        <a:spcAft>
                          <a:spcPts val="0"/>
                        </a:spcAft>
                      </a:pPr>
                      <a:r>
                        <a:rPr lang="en-US" sz="1400">
                          <a:effectLst/>
                        </a:rPr>
                        <a:t>0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dirty="0">
                          <a:effectLst/>
                        </a:rPr>
                        <a:t>6.675 </a:t>
                      </a:r>
                      <a:endParaRPr lang="en-US" sz="1400" dirty="0">
                        <a:solidFill>
                          <a:srgbClr val="000000"/>
                        </a:solidFill>
                        <a:effectLst/>
                        <a:latin typeface="Arial"/>
                        <a:ea typeface="Arial"/>
                      </a:endParaRPr>
                    </a:p>
                  </a:txBody>
                  <a:tcPr marL="36916" marR="18116" marT="16065" marB="0"/>
                </a:tc>
              </a:tr>
            </a:tbl>
          </a:graphicData>
        </a:graphic>
      </p:graphicFrame>
    </p:spTree>
    <p:extLst>
      <p:ext uri="{BB962C8B-B14F-4D97-AF65-F5344CB8AC3E}">
        <p14:creationId xmlns:p14="http://schemas.microsoft.com/office/powerpoint/2010/main" val="327266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69264424"/>
              </p:ext>
            </p:extLst>
          </p:nvPr>
        </p:nvGraphicFramePr>
        <p:xfrm>
          <a:off x="72190" y="999719"/>
          <a:ext cx="9143999" cy="5858281"/>
        </p:xfrm>
        <a:graphic>
          <a:graphicData uri="http://schemas.openxmlformats.org/drawingml/2006/table">
            <a:tbl>
              <a:tblPr firstRow="1" firstCol="1" bandRow="1">
                <a:tableStyleId>{5C22544A-7EE6-4342-B048-85BDC9FD1C3A}</a:tableStyleId>
              </a:tblPr>
              <a:tblGrid>
                <a:gridCol w="381000"/>
                <a:gridCol w="2209800"/>
                <a:gridCol w="1219200"/>
                <a:gridCol w="990600"/>
                <a:gridCol w="1455681"/>
                <a:gridCol w="1032388"/>
                <a:gridCol w="927665"/>
                <a:gridCol w="927665"/>
              </a:tblGrid>
              <a:tr h="250115">
                <a:tc rowSpan="2">
                  <a:txBody>
                    <a:bodyPr/>
                    <a:lstStyle/>
                    <a:p>
                      <a:pPr marL="3175" marR="36830" indent="12065" algn="l">
                        <a:lnSpc>
                          <a:spcPct val="107000"/>
                        </a:lnSpc>
                        <a:spcAft>
                          <a:spcPts val="0"/>
                        </a:spcAft>
                      </a:pPr>
                      <a:r>
                        <a:rPr lang="en-US" sz="1400" dirty="0">
                          <a:effectLst/>
                        </a:rPr>
                        <a:t>Nr </a:t>
                      </a:r>
                      <a:r>
                        <a:rPr lang="en-US" sz="1400" dirty="0" err="1">
                          <a:effectLst/>
                        </a:rPr>
                        <a:t>crt</a:t>
                      </a:r>
                      <a:r>
                        <a:rPr lang="en-US" sz="1400" dirty="0">
                          <a:effectLst/>
                        </a:rPr>
                        <a:t> </a:t>
                      </a:r>
                      <a:endParaRPr lang="en-US" sz="1400" dirty="0">
                        <a:solidFill>
                          <a:srgbClr val="000000"/>
                        </a:solidFill>
                        <a:effectLst/>
                        <a:latin typeface="Arial"/>
                        <a:ea typeface="Arial"/>
                      </a:endParaRPr>
                    </a:p>
                  </a:txBody>
                  <a:tcPr marL="36916" marR="18116" marT="16065" marB="0"/>
                </a:tc>
                <a:tc rowSpan="2">
                  <a:txBody>
                    <a:bodyPr/>
                    <a:lstStyle/>
                    <a:p>
                      <a:pPr marL="5080" marR="38100" indent="-5080" algn="ctr">
                        <a:lnSpc>
                          <a:spcPct val="107000"/>
                        </a:lnSpc>
                        <a:spcAft>
                          <a:spcPts val="0"/>
                        </a:spcAft>
                      </a:pPr>
                      <a:r>
                        <a:rPr lang="en-US" sz="1400" dirty="0" err="1">
                          <a:effectLst/>
                        </a:rPr>
                        <a:t>Denumirea</a:t>
                      </a:r>
                      <a:r>
                        <a:rPr lang="en-US" sz="1400" dirty="0">
                          <a:effectLst/>
                        </a:rPr>
                        <a:t> </a:t>
                      </a:r>
                      <a:r>
                        <a:rPr lang="en-US" sz="1400" dirty="0" err="1">
                          <a:effectLst/>
                        </a:rPr>
                        <a:t>meseriei</a:t>
                      </a:r>
                      <a:r>
                        <a:rPr lang="en-US" sz="1400" dirty="0">
                          <a:effectLst/>
                        </a:rPr>
                        <a:t> </a:t>
                      </a:r>
                      <a:endParaRPr lang="en-US" sz="1400" dirty="0">
                        <a:solidFill>
                          <a:srgbClr val="000000"/>
                        </a:solidFill>
                        <a:effectLst/>
                        <a:latin typeface="Arial"/>
                        <a:ea typeface="Arial"/>
                      </a:endParaRPr>
                    </a:p>
                  </a:txBody>
                  <a:tcPr marL="36916" marR="18116" marT="16065" marB="0"/>
                </a:tc>
                <a:tc rowSpan="2">
                  <a:txBody>
                    <a:bodyPr/>
                    <a:lstStyle/>
                    <a:p>
                      <a:pPr marL="5080" marR="36830" indent="-5080" algn="ctr">
                        <a:lnSpc>
                          <a:spcPct val="107000"/>
                        </a:lnSpc>
                        <a:spcAft>
                          <a:spcPts val="0"/>
                        </a:spcAft>
                      </a:pPr>
                      <a:r>
                        <a:rPr lang="en-US" sz="1400">
                          <a:effectLst/>
                        </a:rPr>
                        <a:t>Cod COR </a:t>
                      </a:r>
                      <a:endParaRPr lang="en-US" sz="1400">
                        <a:solidFill>
                          <a:srgbClr val="000000"/>
                        </a:solidFill>
                        <a:effectLst/>
                        <a:latin typeface="Arial"/>
                        <a:ea typeface="Arial"/>
                      </a:endParaRPr>
                    </a:p>
                  </a:txBody>
                  <a:tcPr marL="36916" marR="18116" marT="16065" marB="0"/>
                </a:tc>
                <a:tc gridSpan="2">
                  <a:txBody>
                    <a:bodyPr/>
                    <a:lstStyle/>
                    <a:p>
                      <a:pPr marL="5080" marR="36830" indent="-5080" algn="ctr">
                        <a:lnSpc>
                          <a:spcPct val="107000"/>
                        </a:lnSpc>
                        <a:spcAft>
                          <a:spcPts val="0"/>
                        </a:spcAft>
                      </a:pPr>
                      <a:r>
                        <a:rPr lang="en-US" sz="1400">
                          <a:effectLst/>
                        </a:rPr>
                        <a:t>Necesar estimat lucratori </a:t>
                      </a:r>
                      <a:endParaRPr lang="en-US" sz="1400">
                        <a:solidFill>
                          <a:srgbClr val="000000"/>
                        </a:solidFill>
                        <a:effectLst/>
                        <a:latin typeface="Arial"/>
                        <a:ea typeface="Arial"/>
                      </a:endParaRPr>
                    </a:p>
                  </a:txBody>
                  <a:tcPr marL="36916" marR="18116" marT="16065" marB="0"/>
                </a:tc>
                <a:tc hMerge="1">
                  <a:txBody>
                    <a:bodyPr/>
                    <a:lstStyle/>
                    <a:p>
                      <a:endParaRPr lang="en-US"/>
                    </a:p>
                  </a:txBody>
                  <a:tcPr/>
                </a:tc>
                <a:tc>
                  <a:txBody>
                    <a:bodyPr/>
                    <a:lstStyle/>
                    <a:p>
                      <a:pPr marL="5080" marR="36830" indent="-5080" algn="l">
                        <a:lnSpc>
                          <a:spcPct val="107000"/>
                        </a:lnSpc>
                        <a:spcAft>
                          <a:spcPts val="0"/>
                        </a:spcAft>
                      </a:pPr>
                      <a:r>
                        <a:rPr lang="en-US" sz="1400">
                          <a:effectLst/>
                        </a:rPr>
                        <a:t>Disponibil </a:t>
                      </a:r>
                      <a:endParaRPr lang="en-US" sz="1400">
                        <a:solidFill>
                          <a:srgbClr val="000000"/>
                        </a:solidFill>
                        <a:effectLst/>
                        <a:latin typeface="Arial"/>
                        <a:ea typeface="Arial"/>
                      </a:endParaRPr>
                    </a:p>
                  </a:txBody>
                  <a:tcPr marL="36916" marR="18116" marT="16065" marB="0"/>
                </a:tc>
                <a:tc gridSpan="2">
                  <a:txBody>
                    <a:bodyPr/>
                    <a:lstStyle/>
                    <a:p>
                      <a:pPr marL="5080" marR="36830" indent="-5080" algn="ctr">
                        <a:lnSpc>
                          <a:spcPct val="107000"/>
                        </a:lnSpc>
                        <a:spcAft>
                          <a:spcPts val="0"/>
                        </a:spcAft>
                      </a:pPr>
                      <a:r>
                        <a:rPr lang="en-US" sz="1400">
                          <a:effectLst/>
                        </a:rPr>
                        <a:t>Decalaj forta de munca </a:t>
                      </a:r>
                      <a:endParaRPr lang="en-US" sz="1400">
                        <a:solidFill>
                          <a:srgbClr val="000000"/>
                        </a:solidFill>
                        <a:effectLst/>
                        <a:latin typeface="Arial"/>
                        <a:ea typeface="Arial"/>
                      </a:endParaRPr>
                    </a:p>
                  </a:txBody>
                  <a:tcPr marL="36916" marR="18116" marT="16065" marB="0"/>
                </a:tc>
                <a:tc hMerge="1">
                  <a:txBody>
                    <a:bodyPr/>
                    <a:lstStyle/>
                    <a:p>
                      <a:endParaRPr lang="en-US"/>
                    </a:p>
                  </a:txBody>
                  <a:tcPr/>
                </a:tc>
              </a:tr>
              <a:tr h="4792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080" marR="36830" indent="-5080" algn="ctr">
                        <a:lnSpc>
                          <a:spcPct val="107000"/>
                        </a:lnSpc>
                        <a:spcAft>
                          <a:spcPts val="0"/>
                        </a:spcAft>
                      </a:pPr>
                      <a:r>
                        <a:rPr lang="en-US" sz="1400">
                          <a:effectLst/>
                        </a:rPr>
                        <a:t>Scenariu pesimist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Scenariu optimist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Efectiv  2011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Scenariu pesimist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Scenariu optimist </a:t>
                      </a:r>
                      <a:endParaRPr lang="en-US" sz="1400">
                        <a:solidFill>
                          <a:srgbClr val="000000"/>
                        </a:solidFill>
                        <a:effectLst/>
                        <a:latin typeface="Arial"/>
                        <a:ea typeface="Arial"/>
                      </a:endParaRPr>
                    </a:p>
                  </a:txBody>
                  <a:tcPr marL="36916" marR="18116" marT="16065" marB="0"/>
                </a:tc>
              </a:tr>
              <a:tr h="149908">
                <a:tc>
                  <a:txBody>
                    <a:bodyPr/>
                    <a:lstStyle/>
                    <a:p>
                      <a:pPr marL="5080" marR="36830" indent="-5080" algn="l">
                        <a:lnSpc>
                          <a:spcPct val="107000"/>
                        </a:lnSpc>
                        <a:spcAft>
                          <a:spcPts val="0"/>
                        </a:spcAft>
                      </a:pPr>
                      <a:r>
                        <a:rPr lang="en-US" sz="1400" dirty="0">
                          <a:effectLst/>
                        </a:rPr>
                        <a:t>5 </a:t>
                      </a:r>
                      <a:endParaRPr lang="en-US" sz="1400" dirty="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a:effectLst/>
                        </a:rPr>
                        <a:t>Fierar betonist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711402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10.340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14.757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6.131 </a:t>
                      </a:r>
                      <a:endParaRPr lang="en-US" sz="1400">
                        <a:solidFill>
                          <a:srgbClr val="000000"/>
                        </a:solidFill>
                        <a:effectLst/>
                        <a:latin typeface="Arial"/>
                        <a:ea typeface="Arial"/>
                      </a:endParaRPr>
                    </a:p>
                  </a:txBody>
                  <a:tcPr marL="36916" marR="18116" marT="16065" marB="0"/>
                </a:tc>
                <a:tc>
                  <a:txBody>
                    <a:bodyPr/>
                    <a:lstStyle/>
                    <a:p>
                      <a:pPr marL="5080" marR="38735" indent="-5080" algn="ctr">
                        <a:lnSpc>
                          <a:spcPct val="107000"/>
                        </a:lnSpc>
                        <a:spcAft>
                          <a:spcPts val="0"/>
                        </a:spcAft>
                      </a:pPr>
                      <a:r>
                        <a:rPr lang="en-US" sz="1400">
                          <a:effectLst/>
                        </a:rPr>
                        <a:t>4.209 </a:t>
                      </a:r>
                      <a:endParaRPr lang="en-US" sz="1400">
                        <a:solidFill>
                          <a:srgbClr val="000000"/>
                        </a:solidFill>
                        <a:effectLst/>
                        <a:latin typeface="Arial"/>
                        <a:ea typeface="Arial"/>
                      </a:endParaRPr>
                    </a:p>
                  </a:txBody>
                  <a:tcPr marL="36916" marR="18116" marT="16065" marB="0"/>
                </a:tc>
                <a:tc>
                  <a:txBody>
                    <a:bodyPr/>
                    <a:lstStyle/>
                    <a:p>
                      <a:pPr marL="5080" marR="39370" indent="-5080" algn="ctr">
                        <a:lnSpc>
                          <a:spcPct val="107000"/>
                        </a:lnSpc>
                        <a:spcAft>
                          <a:spcPts val="0"/>
                        </a:spcAft>
                      </a:pPr>
                      <a:r>
                        <a:rPr lang="en-US" sz="1400">
                          <a:effectLst/>
                        </a:rPr>
                        <a:t>8.626 </a:t>
                      </a:r>
                      <a:endParaRPr lang="en-US" sz="1400">
                        <a:solidFill>
                          <a:srgbClr val="000000"/>
                        </a:solidFill>
                        <a:effectLst/>
                        <a:latin typeface="Arial"/>
                        <a:ea typeface="Arial"/>
                      </a:endParaRPr>
                    </a:p>
                  </a:txBody>
                  <a:tcPr marL="36916" marR="18116" marT="16065" marB="0"/>
                </a:tc>
              </a:tr>
              <a:tr h="822979">
                <a:tc>
                  <a:txBody>
                    <a:bodyPr/>
                    <a:lstStyle/>
                    <a:p>
                      <a:pPr marL="5080" marR="36830" indent="-5080" algn="l">
                        <a:lnSpc>
                          <a:spcPct val="107000"/>
                        </a:lnSpc>
                        <a:spcAft>
                          <a:spcPts val="0"/>
                        </a:spcAft>
                      </a:pPr>
                      <a:r>
                        <a:rPr lang="en-US" sz="1400">
                          <a:effectLst/>
                        </a:rPr>
                        <a:t>6 </a:t>
                      </a:r>
                      <a:endParaRPr lang="en-US" sz="1400">
                        <a:solidFill>
                          <a:srgbClr val="000000"/>
                        </a:solidFill>
                        <a:effectLst/>
                        <a:latin typeface="Arial"/>
                        <a:ea typeface="Arial"/>
                      </a:endParaRPr>
                    </a:p>
                  </a:txBody>
                  <a:tcPr marL="36916" marR="18116" marT="16065" marB="0"/>
                </a:tc>
                <a:tc>
                  <a:txBody>
                    <a:bodyPr/>
                    <a:lstStyle/>
                    <a:p>
                      <a:pPr marL="5080" marR="30480" indent="-5080" algn="l">
                        <a:lnSpc>
                          <a:spcPct val="107000"/>
                        </a:lnSpc>
                        <a:spcAft>
                          <a:spcPts val="0"/>
                        </a:spcAft>
                      </a:pPr>
                      <a:r>
                        <a:rPr lang="en-US" sz="1400">
                          <a:effectLst/>
                        </a:rPr>
                        <a:t>Instalator (Instalator încălzire centrală şi gaze, Instalator reţele termice şi sanitare, Instalator ventilare și conditionare aer, Instalator apa, canal)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0000"/>
                        </a:lnSpc>
                        <a:spcAft>
                          <a:spcPts val="0"/>
                        </a:spcAft>
                      </a:pPr>
                      <a:r>
                        <a:rPr lang="en-US" sz="1400">
                          <a:effectLst/>
                        </a:rPr>
                        <a:t>712612, 712609, 712602, </a:t>
                      </a:r>
                    </a:p>
                    <a:p>
                      <a:pPr marL="5080" marR="36830" indent="-5080" algn="ctr">
                        <a:lnSpc>
                          <a:spcPct val="107000"/>
                        </a:lnSpc>
                        <a:spcAft>
                          <a:spcPts val="0"/>
                        </a:spcAft>
                      </a:pPr>
                      <a:r>
                        <a:rPr lang="en-US" sz="1400">
                          <a:effectLst/>
                        </a:rPr>
                        <a:t>712604, </a:t>
                      </a:r>
                    </a:p>
                    <a:p>
                      <a:pPr marL="5080" marR="36830" indent="-5080" algn="ctr">
                        <a:lnSpc>
                          <a:spcPct val="107000"/>
                        </a:lnSpc>
                        <a:spcAft>
                          <a:spcPts val="0"/>
                        </a:spcAft>
                      </a:pPr>
                      <a:r>
                        <a:rPr lang="en-US" sz="1400">
                          <a:effectLst/>
                        </a:rPr>
                        <a:t>712608, </a:t>
                      </a:r>
                    </a:p>
                    <a:p>
                      <a:pPr marL="5080" marR="38100" indent="-5080" algn="ctr">
                        <a:lnSpc>
                          <a:spcPct val="107000"/>
                        </a:lnSpc>
                        <a:spcAft>
                          <a:spcPts val="0"/>
                        </a:spcAft>
                      </a:pPr>
                      <a:r>
                        <a:rPr lang="en-US" sz="1400">
                          <a:effectLst/>
                        </a:rPr>
                        <a:t>712606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19.574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32.055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8.837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10.737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a:effectLst/>
                        </a:rPr>
                        <a:t>23.218 </a:t>
                      </a:r>
                      <a:endParaRPr lang="en-US" sz="1400">
                        <a:solidFill>
                          <a:srgbClr val="000000"/>
                        </a:solidFill>
                        <a:effectLst/>
                        <a:latin typeface="Arial"/>
                        <a:ea typeface="Arial"/>
                      </a:endParaRPr>
                    </a:p>
                  </a:txBody>
                  <a:tcPr marL="36916" marR="18116" marT="16065" marB="0"/>
                </a:tc>
              </a:tr>
              <a:tr h="364687">
                <a:tc>
                  <a:txBody>
                    <a:bodyPr/>
                    <a:lstStyle/>
                    <a:p>
                      <a:pPr marL="5080" marR="36830" indent="-5080" algn="l">
                        <a:lnSpc>
                          <a:spcPct val="107000"/>
                        </a:lnSpc>
                        <a:spcAft>
                          <a:spcPts val="0"/>
                        </a:spcAft>
                      </a:pPr>
                      <a:r>
                        <a:rPr lang="en-US" sz="1400">
                          <a:effectLst/>
                        </a:rPr>
                        <a:t>7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a:effectLst/>
                        </a:rPr>
                        <a:t>Instalator centrale termice biomasa </a:t>
                      </a:r>
                      <a:endParaRPr lang="en-US" sz="1400">
                        <a:solidFill>
                          <a:srgbClr val="000000"/>
                        </a:solidFill>
                        <a:effectLst/>
                        <a:latin typeface="Arial"/>
                        <a:ea typeface="Arial"/>
                      </a:endParaRPr>
                    </a:p>
                  </a:txBody>
                  <a:tcPr marL="36916" marR="18116" marT="16065" marB="0"/>
                </a:tc>
                <a:tc>
                  <a:txBody>
                    <a:bodyPr/>
                    <a:lstStyle/>
                    <a:p>
                      <a:pPr marL="5080" marR="36195" indent="-5080" algn="ctr">
                        <a:lnSpc>
                          <a:spcPct val="107000"/>
                        </a:lnSpc>
                        <a:spcAft>
                          <a:spcPts val="0"/>
                        </a:spcAft>
                      </a:pPr>
                      <a:r>
                        <a:rPr lang="en-US" sz="1400">
                          <a:effectLst/>
                        </a:rPr>
                        <a:t>in curs de </a:t>
                      </a:r>
                    </a:p>
                    <a:p>
                      <a:pPr marL="6985" marR="8255" indent="-5080" algn="ctr">
                        <a:lnSpc>
                          <a:spcPct val="107000"/>
                        </a:lnSpc>
                        <a:spcAft>
                          <a:spcPts val="0"/>
                        </a:spcAft>
                      </a:pPr>
                      <a:r>
                        <a:rPr lang="en-US" sz="1400">
                          <a:effectLst/>
                        </a:rPr>
                        <a:t>introducere în COR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108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361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0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108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a:effectLst/>
                        </a:rPr>
                        <a:t>361 </a:t>
                      </a:r>
                      <a:endParaRPr lang="en-US" sz="1400">
                        <a:solidFill>
                          <a:srgbClr val="000000"/>
                        </a:solidFill>
                        <a:effectLst/>
                        <a:latin typeface="Arial"/>
                        <a:ea typeface="Arial"/>
                      </a:endParaRPr>
                    </a:p>
                  </a:txBody>
                  <a:tcPr marL="36916" marR="18116" marT="16065" marB="0"/>
                </a:tc>
              </a:tr>
              <a:tr h="364687">
                <a:tc>
                  <a:txBody>
                    <a:bodyPr/>
                    <a:lstStyle/>
                    <a:p>
                      <a:pPr marL="5080" marR="36830" indent="-5080" algn="l">
                        <a:lnSpc>
                          <a:spcPct val="107000"/>
                        </a:lnSpc>
                        <a:spcAft>
                          <a:spcPts val="0"/>
                        </a:spcAft>
                      </a:pPr>
                      <a:r>
                        <a:rPr lang="en-US" sz="1400">
                          <a:effectLst/>
                        </a:rPr>
                        <a:t>8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a:effectLst/>
                        </a:rPr>
                        <a:t>Instalator pentru sisteme fotovoltaice solare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741103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106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516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0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106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a:effectLst/>
                        </a:rPr>
                        <a:t>516 </a:t>
                      </a:r>
                      <a:endParaRPr lang="en-US" sz="1400">
                        <a:solidFill>
                          <a:srgbClr val="000000"/>
                        </a:solidFill>
                        <a:effectLst/>
                        <a:latin typeface="Arial"/>
                        <a:ea typeface="Arial"/>
                      </a:endParaRPr>
                    </a:p>
                  </a:txBody>
                  <a:tcPr marL="36916" marR="18116" marT="16065" marB="0"/>
                </a:tc>
              </a:tr>
              <a:tr h="364687">
                <a:tc>
                  <a:txBody>
                    <a:bodyPr/>
                    <a:lstStyle/>
                    <a:p>
                      <a:pPr marL="5080" marR="36830" indent="-5080" algn="l">
                        <a:lnSpc>
                          <a:spcPct val="107000"/>
                        </a:lnSpc>
                        <a:spcAft>
                          <a:spcPts val="0"/>
                        </a:spcAft>
                      </a:pPr>
                      <a:r>
                        <a:rPr lang="en-US" sz="1400">
                          <a:effectLst/>
                        </a:rPr>
                        <a:t>9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a:effectLst/>
                        </a:rPr>
                        <a:t>Instalator pentru sisteme geotermale </a:t>
                      </a:r>
                      <a:endParaRPr lang="en-US" sz="1400">
                        <a:solidFill>
                          <a:srgbClr val="000000"/>
                        </a:solidFill>
                        <a:effectLst/>
                        <a:latin typeface="Arial"/>
                        <a:ea typeface="Arial"/>
                      </a:endParaRPr>
                    </a:p>
                  </a:txBody>
                  <a:tcPr marL="36916" marR="18116" marT="16065" marB="0"/>
                </a:tc>
                <a:tc>
                  <a:txBody>
                    <a:bodyPr/>
                    <a:lstStyle/>
                    <a:p>
                      <a:pPr marL="5080" marR="36195" indent="-5080" algn="ctr">
                        <a:lnSpc>
                          <a:spcPct val="107000"/>
                        </a:lnSpc>
                        <a:spcAft>
                          <a:spcPts val="0"/>
                        </a:spcAft>
                      </a:pPr>
                      <a:r>
                        <a:rPr lang="en-US" sz="1400">
                          <a:effectLst/>
                        </a:rPr>
                        <a:t>in curs de </a:t>
                      </a:r>
                    </a:p>
                    <a:p>
                      <a:pPr marL="6985" marR="8255" indent="-5080" algn="ctr">
                        <a:lnSpc>
                          <a:spcPct val="107000"/>
                        </a:lnSpc>
                        <a:spcAft>
                          <a:spcPts val="0"/>
                        </a:spcAft>
                      </a:pPr>
                      <a:r>
                        <a:rPr lang="en-US" sz="1400">
                          <a:effectLst/>
                        </a:rPr>
                        <a:t>introducere în COR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68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413 </a:t>
                      </a:r>
                      <a:endParaRPr lang="en-US" sz="1400">
                        <a:solidFill>
                          <a:srgbClr val="000000"/>
                        </a:solidFill>
                        <a:effectLst/>
                        <a:latin typeface="Arial"/>
                        <a:ea typeface="Arial"/>
                      </a:endParaRPr>
                    </a:p>
                  </a:txBody>
                  <a:tcPr marL="36916" marR="18116" marT="16065" marB="0"/>
                </a:tc>
                <a:tc>
                  <a:txBody>
                    <a:bodyPr/>
                    <a:lstStyle/>
                    <a:p>
                      <a:pPr marL="5080" marR="36195" indent="-5080" algn="ctr">
                        <a:lnSpc>
                          <a:spcPct val="107000"/>
                        </a:lnSpc>
                        <a:spcAft>
                          <a:spcPts val="0"/>
                        </a:spcAft>
                      </a:pPr>
                      <a:r>
                        <a:rPr lang="en-US" sz="1400">
                          <a:effectLst/>
                        </a:rPr>
                        <a:t>0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68 </a:t>
                      </a:r>
                      <a:endParaRPr lang="en-US" sz="1400">
                        <a:solidFill>
                          <a:srgbClr val="000000"/>
                        </a:solidFill>
                        <a:effectLst/>
                        <a:latin typeface="Arial"/>
                        <a:ea typeface="Arial"/>
                      </a:endParaRPr>
                    </a:p>
                  </a:txBody>
                  <a:tcPr marL="36916" marR="18116" marT="16065" marB="0"/>
                </a:tc>
                <a:tc>
                  <a:txBody>
                    <a:bodyPr/>
                    <a:lstStyle/>
                    <a:p>
                      <a:pPr marL="5080" marR="39370" indent="-5080" algn="ctr">
                        <a:lnSpc>
                          <a:spcPct val="107000"/>
                        </a:lnSpc>
                        <a:spcAft>
                          <a:spcPts val="0"/>
                        </a:spcAft>
                      </a:pPr>
                      <a:r>
                        <a:rPr lang="en-US" sz="1400">
                          <a:effectLst/>
                        </a:rPr>
                        <a:t>413 </a:t>
                      </a:r>
                      <a:endParaRPr lang="en-US" sz="1400">
                        <a:solidFill>
                          <a:srgbClr val="000000"/>
                        </a:solidFill>
                        <a:effectLst/>
                        <a:latin typeface="Arial"/>
                        <a:ea typeface="Arial"/>
                      </a:endParaRPr>
                    </a:p>
                  </a:txBody>
                  <a:tcPr marL="36916" marR="18116" marT="16065" marB="0"/>
                </a:tc>
              </a:tr>
              <a:tr h="250115">
                <a:tc>
                  <a:txBody>
                    <a:bodyPr/>
                    <a:lstStyle/>
                    <a:p>
                      <a:pPr marL="5080" marR="36830" indent="-5080" algn="l">
                        <a:lnSpc>
                          <a:spcPct val="107000"/>
                        </a:lnSpc>
                        <a:spcAft>
                          <a:spcPts val="0"/>
                        </a:spcAft>
                      </a:pPr>
                      <a:r>
                        <a:rPr lang="en-US" sz="1400">
                          <a:effectLst/>
                        </a:rPr>
                        <a:t>10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dirty="0" err="1">
                          <a:effectLst/>
                        </a:rPr>
                        <a:t>Instalator</a:t>
                      </a:r>
                      <a:r>
                        <a:rPr lang="en-US" sz="1400" dirty="0">
                          <a:effectLst/>
                        </a:rPr>
                        <a:t> </a:t>
                      </a:r>
                      <a:r>
                        <a:rPr lang="en-US" sz="1400" dirty="0" err="1">
                          <a:effectLst/>
                        </a:rPr>
                        <a:t>pentru</a:t>
                      </a:r>
                      <a:r>
                        <a:rPr lang="en-US" sz="1400" dirty="0">
                          <a:effectLst/>
                        </a:rPr>
                        <a:t> </a:t>
                      </a:r>
                      <a:r>
                        <a:rPr lang="en-US" sz="1400" dirty="0" err="1">
                          <a:effectLst/>
                        </a:rPr>
                        <a:t>sisteme</a:t>
                      </a:r>
                      <a:r>
                        <a:rPr lang="en-US" sz="1400" dirty="0">
                          <a:effectLst/>
                        </a:rPr>
                        <a:t> </a:t>
                      </a:r>
                      <a:r>
                        <a:rPr lang="en-US" sz="1400" dirty="0" err="1">
                          <a:effectLst/>
                        </a:rPr>
                        <a:t>termice</a:t>
                      </a:r>
                      <a:r>
                        <a:rPr lang="en-US" sz="1400" dirty="0">
                          <a:effectLst/>
                        </a:rPr>
                        <a:t> </a:t>
                      </a:r>
                      <a:r>
                        <a:rPr lang="en-US" sz="1400" dirty="0" err="1">
                          <a:effectLst/>
                        </a:rPr>
                        <a:t>solare</a:t>
                      </a:r>
                      <a:r>
                        <a:rPr lang="en-US" sz="1400" dirty="0">
                          <a:effectLst/>
                        </a:rPr>
                        <a:t> </a:t>
                      </a:r>
                      <a:endParaRPr lang="en-US" sz="1400" dirty="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741104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503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1.316 </a:t>
                      </a:r>
                      <a:endParaRPr lang="en-US" sz="1400">
                        <a:solidFill>
                          <a:srgbClr val="000000"/>
                        </a:solidFill>
                        <a:effectLst/>
                        <a:latin typeface="Arial"/>
                        <a:ea typeface="Arial"/>
                      </a:endParaRPr>
                    </a:p>
                  </a:txBody>
                  <a:tcPr marL="36916" marR="18116" marT="16065" marB="0"/>
                </a:tc>
                <a:tc>
                  <a:txBody>
                    <a:bodyPr/>
                    <a:lstStyle/>
                    <a:p>
                      <a:pPr marL="5080" marR="36830" indent="-5080" algn="ctr">
                        <a:lnSpc>
                          <a:spcPct val="107000"/>
                        </a:lnSpc>
                        <a:spcAft>
                          <a:spcPts val="0"/>
                        </a:spcAft>
                      </a:pPr>
                      <a:r>
                        <a:rPr lang="en-US" sz="1400">
                          <a:effectLst/>
                        </a:rPr>
                        <a:t>0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503 </a:t>
                      </a:r>
                      <a:endParaRPr lang="en-US" sz="1400">
                        <a:solidFill>
                          <a:srgbClr val="000000"/>
                        </a:solidFill>
                        <a:effectLst/>
                        <a:latin typeface="Arial"/>
                        <a:ea typeface="Arial"/>
                      </a:endParaRPr>
                    </a:p>
                  </a:txBody>
                  <a:tcPr marL="36916" marR="18116" marT="16065" marB="0"/>
                </a:tc>
                <a:tc>
                  <a:txBody>
                    <a:bodyPr/>
                    <a:lstStyle/>
                    <a:p>
                      <a:pPr marL="5080" marR="40005" indent="-5080" algn="ctr">
                        <a:lnSpc>
                          <a:spcPct val="107000"/>
                        </a:lnSpc>
                        <a:spcAft>
                          <a:spcPts val="0"/>
                        </a:spcAft>
                      </a:pPr>
                      <a:r>
                        <a:rPr lang="en-US" sz="1400">
                          <a:effectLst/>
                        </a:rPr>
                        <a:t>1.316 </a:t>
                      </a:r>
                      <a:endParaRPr lang="en-US" sz="1400">
                        <a:solidFill>
                          <a:srgbClr val="000000"/>
                        </a:solidFill>
                        <a:effectLst/>
                        <a:latin typeface="Arial"/>
                        <a:ea typeface="Arial"/>
                      </a:endParaRPr>
                    </a:p>
                  </a:txBody>
                  <a:tcPr marL="36916" marR="18116" marT="16065" marB="0"/>
                </a:tc>
              </a:tr>
              <a:tr h="364687">
                <a:tc>
                  <a:txBody>
                    <a:bodyPr/>
                    <a:lstStyle/>
                    <a:p>
                      <a:pPr marL="5080" marR="36830" indent="-5080" algn="l">
                        <a:lnSpc>
                          <a:spcPct val="107000"/>
                        </a:lnSpc>
                        <a:spcAft>
                          <a:spcPts val="0"/>
                        </a:spcAft>
                      </a:pPr>
                      <a:r>
                        <a:rPr lang="en-US" sz="1400">
                          <a:effectLst/>
                        </a:rPr>
                        <a:t>11 </a:t>
                      </a:r>
                      <a:endParaRPr lang="en-US" sz="1400">
                        <a:solidFill>
                          <a:srgbClr val="000000"/>
                        </a:solidFill>
                        <a:effectLst/>
                        <a:latin typeface="Arial"/>
                        <a:ea typeface="Arial"/>
                      </a:endParaRPr>
                    </a:p>
                  </a:txBody>
                  <a:tcPr marL="36916" marR="18116" marT="16065" marB="0"/>
                </a:tc>
                <a:tc>
                  <a:txBody>
                    <a:bodyPr/>
                    <a:lstStyle/>
                    <a:p>
                      <a:pPr marL="5080" marR="36830" indent="-5080" algn="l">
                        <a:lnSpc>
                          <a:spcPct val="107000"/>
                        </a:lnSpc>
                        <a:spcAft>
                          <a:spcPts val="0"/>
                        </a:spcAft>
                      </a:pPr>
                      <a:r>
                        <a:rPr lang="en-US" sz="1400" dirty="0" err="1">
                          <a:effectLst/>
                        </a:rPr>
                        <a:t>Instalator</a:t>
                      </a:r>
                      <a:r>
                        <a:rPr lang="en-US" sz="1400" dirty="0">
                          <a:effectLst/>
                        </a:rPr>
                        <a:t> </a:t>
                      </a:r>
                      <a:r>
                        <a:rPr lang="en-US" sz="1400" dirty="0" err="1">
                          <a:effectLst/>
                        </a:rPr>
                        <a:t>pompe</a:t>
                      </a:r>
                      <a:r>
                        <a:rPr lang="en-US" sz="1400" dirty="0">
                          <a:effectLst/>
                        </a:rPr>
                        <a:t> de </a:t>
                      </a:r>
                      <a:r>
                        <a:rPr lang="en-US" sz="1400" dirty="0" err="1">
                          <a:effectLst/>
                        </a:rPr>
                        <a:t>caldura</a:t>
                      </a:r>
                      <a:r>
                        <a:rPr lang="en-US" sz="1400" dirty="0">
                          <a:effectLst/>
                        </a:rPr>
                        <a:t> </a:t>
                      </a:r>
                      <a:endParaRPr lang="en-US" sz="1400" dirty="0">
                        <a:solidFill>
                          <a:srgbClr val="000000"/>
                        </a:solidFill>
                        <a:effectLst/>
                        <a:latin typeface="Arial"/>
                        <a:ea typeface="Arial"/>
                      </a:endParaRPr>
                    </a:p>
                  </a:txBody>
                  <a:tcPr marL="36916" marR="18116" marT="16065" marB="0"/>
                </a:tc>
                <a:tc>
                  <a:txBody>
                    <a:bodyPr/>
                    <a:lstStyle/>
                    <a:p>
                      <a:pPr marL="5080" marR="36195" indent="-5080" algn="ctr">
                        <a:lnSpc>
                          <a:spcPct val="107000"/>
                        </a:lnSpc>
                        <a:spcAft>
                          <a:spcPts val="0"/>
                        </a:spcAft>
                      </a:pPr>
                      <a:r>
                        <a:rPr lang="en-US" sz="1400">
                          <a:effectLst/>
                        </a:rPr>
                        <a:t>in curs de </a:t>
                      </a:r>
                    </a:p>
                    <a:p>
                      <a:pPr marL="6985" marR="8255" indent="-5080" algn="ctr">
                        <a:lnSpc>
                          <a:spcPct val="107000"/>
                        </a:lnSpc>
                        <a:spcAft>
                          <a:spcPts val="0"/>
                        </a:spcAft>
                      </a:pPr>
                      <a:r>
                        <a:rPr lang="en-US" sz="1400">
                          <a:effectLst/>
                        </a:rPr>
                        <a:t>introducere în COR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58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295 </a:t>
                      </a:r>
                      <a:endParaRPr lang="en-US" sz="1400">
                        <a:solidFill>
                          <a:srgbClr val="000000"/>
                        </a:solidFill>
                        <a:effectLst/>
                        <a:latin typeface="Arial"/>
                        <a:ea typeface="Arial"/>
                      </a:endParaRPr>
                    </a:p>
                  </a:txBody>
                  <a:tcPr marL="36916" marR="18116" marT="16065" marB="0"/>
                </a:tc>
                <a:tc>
                  <a:txBody>
                    <a:bodyPr/>
                    <a:lstStyle/>
                    <a:p>
                      <a:pPr marL="5080" marR="36195" indent="-5080" algn="ctr">
                        <a:lnSpc>
                          <a:spcPct val="107000"/>
                        </a:lnSpc>
                        <a:spcAft>
                          <a:spcPts val="0"/>
                        </a:spcAft>
                      </a:pPr>
                      <a:r>
                        <a:rPr lang="en-US" sz="1400">
                          <a:effectLst/>
                        </a:rPr>
                        <a:t>0 </a:t>
                      </a:r>
                      <a:endParaRPr lang="en-US" sz="1400">
                        <a:solidFill>
                          <a:srgbClr val="000000"/>
                        </a:solidFill>
                        <a:effectLst/>
                        <a:latin typeface="Arial"/>
                        <a:ea typeface="Arial"/>
                      </a:endParaRPr>
                    </a:p>
                  </a:txBody>
                  <a:tcPr marL="36916" marR="18116" marT="16065" marB="0"/>
                </a:tc>
                <a:tc>
                  <a:txBody>
                    <a:bodyPr/>
                    <a:lstStyle/>
                    <a:p>
                      <a:pPr marL="5080" marR="38100" indent="-5080" algn="ctr">
                        <a:lnSpc>
                          <a:spcPct val="107000"/>
                        </a:lnSpc>
                        <a:spcAft>
                          <a:spcPts val="0"/>
                        </a:spcAft>
                      </a:pPr>
                      <a:r>
                        <a:rPr lang="en-US" sz="1400">
                          <a:effectLst/>
                        </a:rPr>
                        <a:t>58 </a:t>
                      </a:r>
                      <a:endParaRPr lang="en-US" sz="1400">
                        <a:solidFill>
                          <a:srgbClr val="000000"/>
                        </a:solidFill>
                        <a:effectLst/>
                        <a:latin typeface="Arial"/>
                        <a:ea typeface="Arial"/>
                      </a:endParaRPr>
                    </a:p>
                  </a:txBody>
                  <a:tcPr marL="36916" marR="18116" marT="16065" marB="0"/>
                </a:tc>
                <a:tc>
                  <a:txBody>
                    <a:bodyPr/>
                    <a:lstStyle/>
                    <a:p>
                      <a:pPr marL="5080" marR="39370" indent="-5080" algn="ctr">
                        <a:lnSpc>
                          <a:spcPct val="107000"/>
                        </a:lnSpc>
                        <a:spcAft>
                          <a:spcPts val="0"/>
                        </a:spcAft>
                      </a:pPr>
                      <a:r>
                        <a:rPr lang="en-US" sz="1400" dirty="0">
                          <a:effectLst/>
                        </a:rPr>
                        <a:t>295 </a:t>
                      </a:r>
                      <a:endParaRPr lang="en-US" sz="1400" dirty="0">
                        <a:solidFill>
                          <a:srgbClr val="000000"/>
                        </a:solidFill>
                        <a:effectLst/>
                        <a:latin typeface="Arial"/>
                        <a:ea typeface="Arial"/>
                      </a:endParaRPr>
                    </a:p>
                  </a:txBody>
                  <a:tcPr marL="36916" marR="18116" marT="16065" marB="0"/>
                </a:tc>
              </a:tr>
            </a:tbl>
          </a:graphicData>
        </a:graphic>
      </p:graphicFrame>
      <p:sp>
        <p:nvSpPr>
          <p:cNvPr id="5" name="Title 1"/>
          <p:cNvSpPr txBox="1">
            <a:spLocks/>
          </p:cNvSpPr>
          <p:nvPr/>
        </p:nvSpPr>
        <p:spPr>
          <a:xfrm>
            <a:off x="0" y="332874"/>
            <a:ext cx="9144000" cy="381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600" dirty="0" err="1" smtClean="0"/>
              <a:t>Estimarea</a:t>
            </a:r>
            <a:r>
              <a:rPr lang="en-US" sz="1600" dirty="0" smtClean="0"/>
              <a:t> </a:t>
            </a:r>
            <a:r>
              <a:rPr lang="en-US" sz="1600" dirty="0" err="1" smtClean="0"/>
              <a:t>necesarului</a:t>
            </a:r>
            <a:r>
              <a:rPr lang="en-US" sz="1600" dirty="0" smtClean="0"/>
              <a:t> de </a:t>
            </a:r>
            <a:r>
              <a:rPr lang="en-US" sz="1600" dirty="0" err="1" smtClean="0"/>
              <a:t>forță</a:t>
            </a:r>
            <a:r>
              <a:rPr lang="en-US" sz="1600" dirty="0" smtClean="0"/>
              <a:t> de </a:t>
            </a:r>
            <a:r>
              <a:rPr lang="en-US" sz="1600" dirty="0" err="1" smtClean="0"/>
              <a:t>muncă</a:t>
            </a:r>
            <a:r>
              <a:rPr lang="en-US" sz="1600" dirty="0" smtClean="0"/>
              <a:t> </a:t>
            </a:r>
            <a:r>
              <a:rPr lang="en-US" sz="1600" dirty="0" err="1" smtClean="0"/>
              <a:t>și</a:t>
            </a:r>
            <a:r>
              <a:rPr lang="en-US" sz="1600" dirty="0" smtClean="0"/>
              <a:t> a </a:t>
            </a:r>
            <a:r>
              <a:rPr lang="en-US" sz="1600" dirty="0" err="1" smtClean="0"/>
              <a:t>decalajelor</a:t>
            </a:r>
            <a:r>
              <a:rPr lang="en-US" sz="1600" dirty="0" smtClean="0"/>
              <a:t> </a:t>
            </a:r>
            <a:r>
              <a:rPr lang="en-US" sz="1600" dirty="0" err="1" smtClean="0"/>
              <a:t>în</a:t>
            </a:r>
            <a:r>
              <a:rPr lang="en-US" sz="1600" dirty="0" smtClean="0"/>
              <a:t> </a:t>
            </a:r>
            <a:r>
              <a:rPr lang="en-US" sz="1600" dirty="0" err="1" smtClean="0"/>
              <a:t>sectorul</a:t>
            </a:r>
            <a:r>
              <a:rPr lang="en-US" sz="1600" dirty="0" smtClean="0"/>
              <a:t> </a:t>
            </a:r>
            <a:r>
              <a:rPr lang="en-US" sz="1600" dirty="0" err="1" smtClean="0"/>
              <a:t>clădirilor</a:t>
            </a:r>
            <a:endParaRPr lang="en-US" sz="1600" dirty="0"/>
          </a:p>
        </p:txBody>
      </p:sp>
    </p:spTree>
    <p:extLst>
      <p:ext uri="{BB962C8B-B14F-4D97-AF65-F5344CB8AC3E}">
        <p14:creationId xmlns:p14="http://schemas.microsoft.com/office/powerpoint/2010/main" val="419079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095"/>
            <a:ext cx="8458200" cy="411162"/>
          </a:xfrm>
        </p:spPr>
        <p:txBody>
          <a:bodyPr>
            <a:normAutofit/>
          </a:bodyPr>
          <a:lstStyle/>
          <a:p>
            <a:pPr algn="ctr"/>
            <a:r>
              <a:rPr lang="en-US" sz="1800" dirty="0" err="1"/>
              <a:t>Necesarul</a:t>
            </a:r>
            <a:r>
              <a:rPr lang="en-US" sz="1800" dirty="0"/>
              <a:t> </a:t>
            </a:r>
            <a:r>
              <a:rPr lang="en-US" sz="1800" dirty="0" err="1"/>
              <a:t>estimat</a:t>
            </a:r>
            <a:r>
              <a:rPr lang="en-US" sz="1800" dirty="0"/>
              <a:t> de scheme </a:t>
            </a:r>
            <a:r>
              <a:rPr lang="en-US" sz="1800" dirty="0" err="1"/>
              <a:t>calificare</a:t>
            </a:r>
            <a:r>
              <a:rPr lang="en-US" sz="1800" dirty="0"/>
              <a:t> / </a:t>
            </a:r>
            <a:r>
              <a:rPr lang="en-US" sz="1800" dirty="0" err="1"/>
              <a:t>cursuri</a:t>
            </a:r>
            <a:r>
              <a:rPr lang="en-US" sz="1800" dirty="0"/>
              <a:t> </a:t>
            </a:r>
            <a:r>
              <a:rPr lang="en-US" sz="1800" dirty="0" err="1"/>
              <a:t>formare</a:t>
            </a:r>
            <a:r>
              <a:rPr lang="en-US" sz="1800" dirty="0"/>
              <a: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42295897"/>
              </p:ext>
            </p:extLst>
          </p:nvPr>
        </p:nvGraphicFramePr>
        <p:xfrm>
          <a:off x="152399" y="457201"/>
          <a:ext cx="8991599" cy="6631335"/>
        </p:xfrm>
        <a:graphic>
          <a:graphicData uri="http://schemas.openxmlformats.org/drawingml/2006/table">
            <a:tbl>
              <a:tblPr firstRow="1" firstCol="1" bandRow="1">
                <a:tableStyleId>{5C22544A-7EE6-4342-B048-85BDC9FD1C3A}</a:tableStyleId>
              </a:tblPr>
              <a:tblGrid>
                <a:gridCol w="674367"/>
                <a:gridCol w="1535434"/>
                <a:gridCol w="1386837"/>
                <a:gridCol w="899160"/>
                <a:gridCol w="1087995"/>
                <a:gridCol w="851106"/>
                <a:gridCol w="851106"/>
                <a:gridCol w="852797"/>
                <a:gridCol w="852797"/>
              </a:tblGrid>
              <a:tr h="411616">
                <a:tc rowSpan="2">
                  <a:txBody>
                    <a:bodyPr/>
                    <a:lstStyle/>
                    <a:p>
                      <a:pPr marL="5080" marR="36830" indent="-5080" algn="ctr">
                        <a:lnSpc>
                          <a:spcPct val="106000"/>
                        </a:lnSpc>
                        <a:spcAft>
                          <a:spcPts val="0"/>
                        </a:spcAft>
                      </a:pPr>
                      <a:r>
                        <a:rPr lang="en-US" sz="1500" dirty="0">
                          <a:effectLst/>
                        </a:rPr>
                        <a:t>Nr </a:t>
                      </a:r>
                      <a:r>
                        <a:rPr lang="en-US" sz="1500" dirty="0" err="1">
                          <a:effectLst/>
                        </a:rPr>
                        <a:t>crt</a:t>
                      </a:r>
                      <a:r>
                        <a:rPr lang="en-US" sz="1500" dirty="0">
                          <a:effectLst/>
                        </a:rPr>
                        <a:t> </a:t>
                      </a:r>
                      <a:endParaRPr lang="en-US" sz="1500" dirty="0">
                        <a:solidFill>
                          <a:srgbClr val="000000"/>
                        </a:solidFill>
                        <a:effectLst/>
                        <a:latin typeface="Arial"/>
                        <a:ea typeface="Arial"/>
                      </a:endParaRPr>
                    </a:p>
                  </a:txBody>
                  <a:tcPr marL="48472" marR="24236" marT="22407" marB="0"/>
                </a:tc>
                <a:tc rowSpan="2">
                  <a:txBody>
                    <a:bodyPr/>
                    <a:lstStyle/>
                    <a:p>
                      <a:pPr marL="5080" marR="39370" indent="-5080" algn="ctr">
                        <a:lnSpc>
                          <a:spcPct val="106000"/>
                        </a:lnSpc>
                        <a:spcAft>
                          <a:spcPts val="0"/>
                        </a:spcAft>
                      </a:pPr>
                      <a:r>
                        <a:rPr lang="en-US" sz="1500" dirty="0" err="1">
                          <a:effectLst/>
                        </a:rPr>
                        <a:t>Denumirea</a:t>
                      </a:r>
                      <a:r>
                        <a:rPr lang="en-US" sz="1500" dirty="0">
                          <a:effectLst/>
                        </a:rPr>
                        <a:t> </a:t>
                      </a:r>
                      <a:r>
                        <a:rPr lang="en-US" sz="1500" dirty="0" err="1">
                          <a:effectLst/>
                        </a:rPr>
                        <a:t>calificarii</a:t>
                      </a:r>
                      <a:endParaRPr lang="en-US" sz="1500" dirty="0">
                        <a:solidFill>
                          <a:srgbClr val="000000"/>
                        </a:solidFill>
                        <a:effectLst/>
                        <a:latin typeface="Arial"/>
                        <a:ea typeface="Arial"/>
                      </a:endParaRPr>
                    </a:p>
                  </a:txBody>
                  <a:tcPr marL="48472" marR="24236" marT="22407" marB="0"/>
                </a:tc>
                <a:tc rowSpan="2">
                  <a:txBody>
                    <a:bodyPr/>
                    <a:lstStyle/>
                    <a:p>
                      <a:pPr marL="5080" marR="33655" indent="-5080" algn="ctr">
                        <a:lnSpc>
                          <a:spcPct val="106000"/>
                        </a:lnSpc>
                        <a:spcAft>
                          <a:spcPts val="0"/>
                        </a:spcAft>
                      </a:pPr>
                      <a:r>
                        <a:rPr lang="en-US" sz="1500" dirty="0">
                          <a:effectLst/>
                        </a:rPr>
                        <a:t>Cod </a:t>
                      </a:r>
                    </a:p>
                    <a:p>
                      <a:pPr marL="5080" marR="34925" indent="-5080" algn="ctr">
                        <a:lnSpc>
                          <a:spcPct val="106000"/>
                        </a:lnSpc>
                        <a:spcAft>
                          <a:spcPts val="0"/>
                        </a:spcAft>
                      </a:pPr>
                      <a:r>
                        <a:rPr lang="en-US" sz="1500" dirty="0">
                          <a:effectLst/>
                        </a:rPr>
                        <a:t>COR</a:t>
                      </a:r>
                    </a:p>
                    <a:p>
                      <a:pPr marL="5080" marR="34925" indent="-5080" algn="ctr">
                        <a:lnSpc>
                          <a:spcPct val="106000"/>
                        </a:lnSpc>
                        <a:spcAft>
                          <a:spcPts val="0"/>
                        </a:spcAft>
                      </a:pPr>
                      <a:r>
                        <a:rPr lang="en-US" sz="1500" dirty="0" err="1">
                          <a:effectLst/>
                        </a:rPr>
                        <a:t>ocupatie</a:t>
                      </a:r>
                      <a:r>
                        <a:rPr lang="en-US" sz="1500" dirty="0">
                          <a:effectLst/>
                        </a:rPr>
                        <a:t> </a:t>
                      </a:r>
                      <a:endParaRPr lang="en-US" sz="1500" dirty="0">
                        <a:solidFill>
                          <a:srgbClr val="000000"/>
                        </a:solidFill>
                        <a:effectLst/>
                        <a:latin typeface="Arial"/>
                        <a:ea typeface="Arial"/>
                      </a:endParaRPr>
                    </a:p>
                  </a:txBody>
                  <a:tcPr marL="48472" marR="24236" marT="22407" marB="0"/>
                </a:tc>
                <a:tc gridSpan="2">
                  <a:txBody>
                    <a:bodyPr/>
                    <a:lstStyle/>
                    <a:p>
                      <a:pPr marL="5080" marR="36830" indent="-5080" algn="ctr">
                        <a:lnSpc>
                          <a:spcPct val="106000"/>
                        </a:lnSpc>
                        <a:spcAft>
                          <a:spcPts val="0"/>
                        </a:spcAft>
                      </a:pPr>
                      <a:r>
                        <a:rPr lang="en-US" sz="1500" dirty="0" err="1">
                          <a:effectLst/>
                        </a:rPr>
                        <a:t>Necesar</a:t>
                      </a:r>
                      <a:r>
                        <a:rPr lang="en-US" sz="1500" dirty="0">
                          <a:effectLst/>
                        </a:rPr>
                        <a:t> </a:t>
                      </a:r>
                      <a:r>
                        <a:rPr lang="en-US" sz="1500" dirty="0" err="1">
                          <a:effectLst/>
                        </a:rPr>
                        <a:t>calificare</a:t>
                      </a:r>
                      <a:r>
                        <a:rPr lang="en-US" sz="1500" dirty="0">
                          <a:effectLst/>
                        </a:rPr>
                        <a:t> (</a:t>
                      </a:r>
                      <a:r>
                        <a:rPr lang="en-US" sz="1500" dirty="0" err="1">
                          <a:effectLst/>
                        </a:rPr>
                        <a:t>lucrători</a:t>
                      </a:r>
                      <a:r>
                        <a:rPr lang="en-US" sz="1500" dirty="0">
                          <a:effectLst/>
                        </a:rPr>
                        <a:t>) </a:t>
                      </a:r>
                      <a:endParaRPr lang="en-US" sz="1500" dirty="0">
                        <a:solidFill>
                          <a:srgbClr val="000000"/>
                        </a:solidFill>
                        <a:effectLst/>
                        <a:latin typeface="Arial"/>
                        <a:ea typeface="Arial"/>
                      </a:endParaRPr>
                    </a:p>
                  </a:txBody>
                  <a:tcPr marL="48472" marR="24236" marT="22407" marB="0"/>
                </a:tc>
                <a:tc hMerge="1">
                  <a:txBody>
                    <a:bodyPr/>
                    <a:lstStyle/>
                    <a:p>
                      <a:endParaRPr lang="en-US"/>
                    </a:p>
                  </a:txBody>
                  <a:tcPr/>
                </a:tc>
                <a:tc gridSpan="2">
                  <a:txBody>
                    <a:bodyPr/>
                    <a:lstStyle/>
                    <a:p>
                      <a:pPr marL="5080" marR="36195" indent="-5080" algn="ctr">
                        <a:lnSpc>
                          <a:spcPct val="106000"/>
                        </a:lnSpc>
                        <a:spcAft>
                          <a:spcPts val="0"/>
                        </a:spcAft>
                      </a:pPr>
                      <a:r>
                        <a:rPr lang="en-US" sz="1500">
                          <a:effectLst/>
                        </a:rPr>
                        <a:t>Nr. Cursuri </a:t>
                      </a:r>
                      <a:endParaRPr lang="en-US" sz="1500">
                        <a:solidFill>
                          <a:srgbClr val="000000"/>
                        </a:solidFill>
                        <a:effectLst/>
                        <a:latin typeface="Arial"/>
                        <a:ea typeface="Arial"/>
                      </a:endParaRPr>
                    </a:p>
                  </a:txBody>
                  <a:tcPr marL="48472" marR="24236" marT="22407" marB="0"/>
                </a:tc>
                <a:tc hMerge="1">
                  <a:txBody>
                    <a:bodyPr/>
                    <a:lstStyle/>
                    <a:p>
                      <a:endParaRPr lang="en-US"/>
                    </a:p>
                  </a:txBody>
                  <a:tcPr/>
                </a:tc>
                <a:tc gridSpan="2">
                  <a:txBody>
                    <a:bodyPr/>
                    <a:lstStyle/>
                    <a:p>
                      <a:pPr marL="5080" marR="36830" indent="-5080" algn="ctr">
                        <a:lnSpc>
                          <a:spcPct val="106000"/>
                        </a:lnSpc>
                        <a:spcAft>
                          <a:spcPts val="0"/>
                        </a:spcAft>
                      </a:pPr>
                      <a:r>
                        <a:rPr lang="en-US" sz="1500" dirty="0">
                          <a:effectLst/>
                        </a:rPr>
                        <a:t>Nr. </a:t>
                      </a:r>
                      <a:r>
                        <a:rPr lang="en-US" sz="1500" dirty="0" err="1">
                          <a:effectLst/>
                        </a:rPr>
                        <a:t>Formatori</a:t>
                      </a:r>
                      <a:r>
                        <a:rPr lang="en-US" sz="1500" dirty="0">
                          <a:effectLst/>
                        </a:rPr>
                        <a:t> (FPPC) </a:t>
                      </a:r>
                      <a:endParaRPr lang="en-US" sz="1500" dirty="0">
                        <a:solidFill>
                          <a:srgbClr val="000000"/>
                        </a:solidFill>
                        <a:effectLst/>
                        <a:latin typeface="Arial"/>
                        <a:ea typeface="Arial"/>
                      </a:endParaRPr>
                    </a:p>
                  </a:txBody>
                  <a:tcPr marL="48472" marR="24236" marT="22407" marB="0"/>
                </a:tc>
                <a:tc hMerge="1">
                  <a:txBody>
                    <a:bodyPr/>
                    <a:lstStyle/>
                    <a:p>
                      <a:endParaRPr lang="en-US"/>
                    </a:p>
                  </a:txBody>
                  <a:tcPr/>
                </a:tc>
              </a:tr>
              <a:tr h="5678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080" marR="36830" indent="-5080" algn="ctr">
                        <a:lnSpc>
                          <a:spcPct val="106000"/>
                        </a:lnSpc>
                        <a:spcAft>
                          <a:spcPts val="0"/>
                        </a:spcAft>
                      </a:pPr>
                      <a:r>
                        <a:rPr lang="en-US" sz="1400" dirty="0" err="1">
                          <a:effectLst/>
                        </a:rPr>
                        <a:t>Scenariu</a:t>
                      </a:r>
                      <a:r>
                        <a:rPr lang="en-US" sz="1400" dirty="0">
                          <a:effectLst/>
                        </a:rPr>
                        <a:t> </a:t>
                      </a:r>
                      <a:r>
                        <a:rPr lang="en-US" sz="1400" dirty="0" err="1">
                          <a:effectLst/>
                        </a:rPr>
                        <a:t>pesimist</a:t>
                      </a:r>
                      <a:r>
                        <a:rPr lang="en-US" sz="1400" dirty="0">
                          <a:effectLst/>
                        </a:rPr>
                        <a: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optimist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a:t>
                      </a:r>
                      <a:r>
                        <a:rPr lang="en-US" sz="1400" dirty="0" err="1">
                          <a:effectLst/>
                        </a:rPr>
                        <a:t>pesimist</a:t>
                      </a:r>
                      <a:r>
                        <a:rPr lang="en-US" sz="1400" dirty="0">
                          <a:effectLst/>
                        </a:rPr>
                        <a: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optimist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a:t>
                      </a:r>
                      <a:r>
                        <a:rPr lang="en-US" sz="1400" dirty="0" err="1">
                          <a:effectLst/>
                        </a:rPr>
                        <a:t>pesimist</a:t>
                      </a:r>
                      <a:r>
                        <a:rPr lang="en-US" sz="1400" dirty="0">
                          <a:effectLst/>
                        </a:rPr>
                        <a: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optimist </a:t>
                      </a:r>
                      <a:endParaRPr lang="en-US" sz="1400" dirty="0">
                        <a:solidFill>
                          <a:srgbClr val="000000"/>
                        </a:solidFill>
                        <a:effectLst/>
                        <a:latin typeface="Arial"/>
                        <a:ea typeface="Arial"/>
                      </a:endParaRPr>
                    </a:p>
                  </a:txBody>
                  <a:tcPr marL="48472" marR="24236" marT="22407" marB="0"/>
                </a:tc>
              </a:tr>
              <a:tr h="1045023">
                <a:tc>
                  <a:txBody>
                    <a:bodyPr/>
                    <a:lstStyle/>
                    <a:p>
                      <a:pPr marL="1270" marR="36830" indent="-5080" algn="l">
                        <a:lnSpc>
                          <a:spcPct val="106000"/>
                        </a:lnSpc>
                        <a:spcAft>
                          <a:spcPts val="0"/>
                        </a:spcAft>
                      </a:pPr>
                      <a:r>
                        <a:rPr lang="en-US" sz="1700">
                          <a:effectLst/>
                        </a:rPr>
                        <a:t>1 </a:t>
                      </a:r>
                      <a:endParaRPr lang="en-US" sz="17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700">
                          <a:effectLst/>
                        </a:rPr>
                        <a:t>Ansamblator montator tamplarie </a:t>
                      </a:r>
                      <a:endParaRPr lang="en-US" sz="1700">
                        <a:solidFill>
                          <a:srgbClr val="000000"/>
                        </a:solidFill>
                        <a:effectLst/>
                        <a:latin typeface="Arial"/>
                        <a:ea typeface="Arial"/>
                      </a:endParaRPr>
                    </a:p>
                  </a:txBody>
                  <a:tcPr marL="48472" marR="24236" marT="22407" marB="0"/>
                </a:tc>
                <a:tc>
                  <a:txBody>
                    <a:bodyPr/>
                    <a:lstStyle/>
                    <a:p>
                      <a:pPr marL="5080" marR="36830" indent="-5080" algn="ctr">
                        <a:lnSpc>
                          <a:spcPct val="101000"/>
                        </a:lnSpc>
                        <a:spcAft>
                          <a:spcPts val="0"/>
                        </a:spcAft>
                      </a:pPr>
                      <a:r>
                        <a:rPr lang="en-US" sz="1700" dirty="0">
                          <a:effectLst/>
                        </a:rPr>
                        <a:t>752201, 712407, </a:t>
                      </a:r>
                    </a:p>
                    <a:p>
                      <a:pPr marL="19685" marR="36830" indent="-5080" algn="l">
                        <a:lnSpc>
                          <a:spcPct val="106000"/>
                        </a:lnSpc>
                        <a:spcAft>
                          <a:spcPts val="0"/>
                        </a:spcAft>
                      </a:pPr>
                      <a:r>
                        <a:rPr lang="en-US" sz="1700" dirty="0">
                          <a:effectLst/>
                        </a:rPr>
                        <a:t>712410, </a:t>
                      </a:r>
                    </a:p>
                    <a:p>
                      <a:pPr marL="36830" marR="36830" indent="-5080" algn="l">
                        <a:lnSpc>
                          <a:spcPct val="106000"/>
                        </a:lnSpc>
                        <a:spcAft>
                          <a:spcPts val="0"/>
                        </a:spcAft>
                      </a:pPr>
                      <a:r>
                        <a:rPr lang="en-US" sz="1700" dirty="0">
                          <a:effectLst/>
                        </a:rPr>
                        <a:t>712411 </a:t>
                      </a:r>
                      <a:endParaRPr lang="en-US" sz="1700" dirty="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a:effectLst/>
                        </a:rPr>
                        <a:t>389 </a:t>
                      </a:r>
                      <a:endParaRPr lang="en-US" sz="17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dirty="0">
                          <a:effectLst/>
                        </a:rPr>
                        <a:t>4.722 </a:t>
                      </a:r>
                      <a:endParaRPr lang="en-US" sz="1700" dirty="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14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169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dirty="0">
                          <a:effectLst/>
                        </a:rPr>
                        <a:t>3 </a:t>
                      </a:r>
                      <a:endParaRPr lang="en-US" sz="17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700">
                          <a:effectLst/>
                        </a:rPr>
                        <a:t>34 </a:t>
                      </a:r>
                      <a:endParaRPr lang="en-US" sz="1700">
                        <a:solidFill>
                          <a:srgbClr val="000000"/>
                        </a:solidFill>
                        <a:effectLst/>
                        <a:latin typeface="Arial"/>
                        <a:ea typeface="Arial"/>
                      </a:endParaRPr>
                    </a:p>
                  </a:txBody>
                  <a:tcPr marL="48472" marR="24236" marT="22407" marB="0"/>
                </a:tc>
              </a:tr>
              <a:tr h="426962">
                <a:tc>
                  <a:txBody>
                    <a:bodyPr/>
                    <a:lstStyle/>
                    <a:p>
                      <a:pPr marL="1270" marR="36830" indent="-5080" algn="l">
                        <a:lnSpc>
                          <a:spcPct val="106000"/>
                        </a:lnSpc>
                        <a:spcAft>
                          <a:spcPts val="0"/>
                        </a:spcAft>
                      </a:pPr>
                      <a:r>
                        <a:rPr lang="en-US" sz="1700">
                          <a:effectLst/>
                        </a:rPr>
                        <a:t>2 </a:t>
                      </a:r>
                      <a:endParaRPr lang="en-US" sz="17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700">
                          <a:effectLst/>
                        </a:rPr>
                        <a:t>Electrician în construcţii </a:t>
                      </a:r>
                      <a:endParaRPr lang="en-US" sz="17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700">
                          <a:effectLst/>
                        </a:rPr>
                        <a:t>741101, 741102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0 </a:t>
                      </a:r>
                      <a:endParaRPr lang="en-US" sz="17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a:effectLst/>
                        </a:rPr>
                        <a:t>6.675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0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239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0 </a:t>
                      </a:r>
                      <a:endParaRPr lang="en-US" sz="17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700">
                          <a:effectLst/>
                        </a:rPr>
                        <a:t>48 </a:t>
                      </a:r>
                      <a:endParaRPr lang="en-US" sz="1700">
                        <a:solidFill>
                          <a:srgbClr val="000000"/>
                        </a:solidFill>
                        <a:effectLst/>
                        <a:latin typeface="Arial"/>
                        <a:ea typeface="Arial"/>
                      </a:endParaRPr>
                    </a:p>
                  </a:txBody>
                  <a:tcPr marL="48472" marR="24236" marT="22407" marB="0"/>
                </a:tc>
              </a:tr>
              <a:tr h="1559259">
                <a:tc>
                  <a:txBody>
                    <a:bodyPr/>
                    <a:lstStyle/>
                    <a:p>
                      <a:pPr marL="1270" marR="36830" indent="-5080" algn="l">
                        <a:lnSpc>
                          <a:spcPct val="106000"/>
                        </a:lnSpc>
                        <a:spcAft>
                          <a:spcPts val="0"/>
                        </a:spcAft>
                      </a:pPr>
                      <a:r>
                        <a:rPr lang="en-US" sz="1700">
                          <a:effectLst/>
                        </a:rPr>
                        <a:t>3 </a:t>
                      </a:r>
                      <a:endParaRPr lang="en-US" sz="17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700" dirty="0" err="1">
                          <a:effectLst/>
                        </a:rPr>
                        <a:t>Instalator</a:t>
                      </a:r>
                      <a:r>
                        <a:rPr lang="en-US" sz="1700" dirty="0">
                          <a:effectLst/>
                        </a:rPr>
                        <a:t> (</a:t>
                      </a:r>
                      <a:r>
                        <a:rPr lang="en-US" sz="1700" dirty="0" err="1">
                          <a:effectLst/>
                        </a:rPr>
                        <a:t>încălzire</a:t>
                      </a:r>
                      <a:r>
                        <a:rPr lang="en-US" sz="1700" dirty="0">
                          <a:effectLst/>
                        </a:rPr>
                        <a:t> </a:t>
                      </a:r>
                      <a:r>
                        <a:rPr lang="en-US" sz="1700" dirty="0" err="1">
                          <a:effectLst/>
                        </a:rPr>
                        <a:t>centrală</a:t>
                      </a:r>
                      <a:r>
                        <a:rPr lang="en-US" sz="1700" dirty="0">
                          <a:effectLst/>
                        </a:rPr>
                        <a:t> </a:t>
                      </a:r>
                      <a:r>
                        <a:rPr lang="en-US" sz="1700" dirty="0" err="1">
                          <a:effectLst/>
                        </a:rPr>
                        <a:t>şi</a:t>
                      </a:r>
                      <a:r>
                        <a:rPr lang="en-US" sz="1700" dirty="0">
                          <a:effectLst/>
                        </a:rPr>
                        <a:t> gaze, </a:t>
                      </a:r>
                      <a:r>
                        <a:rPr lang="en-US" sz="1700" dirty="0" err="1">
                          <a:effectLst/>
                        </a:rPr>
                        <a:t>reţele</a:t>
                      </a:r>
                      <a:r>
                        <a:rPr lang="en-US" sz="1700" dirty="0">
                          <a:effectLst/>
                        </a:rPr>
                        <a:t> </a:t>
                      </a:r>
                      <a:r>
                        <a:rPr lang="en-US" sz="1700" dirty="0" err="1">
                          <a:effectLst/>
                        </a:rPr>
                        <a:t>termice</a:t>
                      </a:r>
                      <a:r>
                        <a:rPr lang="en-US" sz="1700" dirty="0">
                          <a:effectLst/>
                        </a:rPr>
                        <a:t> </a:t>
                      </a:r>
                      <a:r>
                        <a:rPr lang="en-US" sz="1700" dirty="0" err="1">
                          <a:effectLst/>
                        </a:rPr>
                        <a:t>şi</a:t>
                      </a:r>
                      <a:r>
                        <a:rPr lang="en-US" sz="1700" dirty="0">
                          <a:effectLst/>
                        </a:rPr>
                        <a:t> </a:t>
                      </a:r>
                      <a:r>
                        <a:rPr lang="en-US" sz="1700" dirty="0" err="1">
                          <a:effectLst/>
                        </a:rPr>
                        <a:t>sanitare</a:t>
                      </a:r>
                      <a:r>
                        <a:rPr lang="en-US" sz="1700" dirty="0">
                          <a:effectLst/>
                        </a:rPr>
                        <a:t>, </a:t>
                      </a:r>
                      <a:r>
                        <a:rPr lang="en-US" sz="1700" dirty="0" err="1">
                          <a:effectLst/>
                        </a:rPr>
                        <a:t>ventilare</a:t>
                      </a:r>
                      <a:r>
                        <a:rPr lang="en-US" sz="1700" dirty="0">
                          <a:effectLst/>
                        </a:rPr>
                        <a:t> </a:t>
                      </a:r>
                      <a:r>
                        <a:rPr lang="en-US" sz="1700" dirty="0" err="1">
                          <a:effectLst/>
                        </a:rPr>
                        <a:t>și</a:t>
                      </a:r>
                      <a:r>
                        <a:rPr lang="en-US" sz="1700" dirty="0">
                          <a:effectLst/>
                        </a:rPr>
                        <a:t> </a:t>
                      </a:r>
                      <a:r>
                        <a:rPr lang="en-US" sz="1700" dirty="0" err="1">
                          <a:effectLst/>
                        </a:rPr>
                        <a:t>conditionare</a:t>
                      </a:r>
                      <a:r>
                        <a:rPr lang="en-US" sz="1700" dirty="0">
                          <a:effectLst/>
                        </a:rPr>
                        <a:t> </a:t>
                      </a:r>
                      <a:r>
                        <a:rPr lang="en-US" sz="1700" dirty="0" err="1">
                          <a:effectLst/>
                        </a:rPr>
                        <a:t>aer</a:t>
                      </a:r>
                      <a:r>
                        <a:rPr lang="en-US" sz="1700" dirty="0">
                          <a:effectLst/>
                        </a:rPr>
                        <a:t>, </a:t>
                      </a:r>
                      <a:r>
                        <a:rPr lang="en-US" sz="1700" dirty="0" err="1">
                          <a:effectLst/>
                        </a:rPr>
                        <a:t>apa</a:t>
                      </a:r>
                      <a:r>
                        <a:rPr lang="en-US" sz="1700" dirty="0">
                          <a:effectLst/>
                        </a:rPr>
                        <a:t>/canal) </a:t>
                      </a:r>
                      <a:endParaRPr lang="en-US" sz="1700" dirty="0">
                        <a:solidFill>
                          <a:srgbClr val="000000"/>
                        </a:solidFill>
                        <a:effectLst/>
                        <a:latin typeface="Arial"/>
                        <a:ea typeface="Arial"/>
                      </a:endParaRPr>
                    </a:p>
                  </a:txBody>
                  <a:tcPr marL="48472" marR="24236" marT="22407" marB="0"/>
                </a:tc>
                <a:tc>
                  <a:txBody>
                    <a:bodyPr/>
                    <a:lstStyle/>
                    <a:p>
                      <a:pPr marL="5080" marR="36830" indent="-5080" algn="ctr">
                        <a:lnSpc>
                          <a:spcPct val="101000"/>
                        </a:lnSpc>
                        <a:spcAft>
                          <a:spcPts val="0"/>
                        </a:spcAft>
                      </a:pPr>
                      <a:r>
                        <a:rPr lang="en-US" sz="1700">
                          <a:effectLst/>
                        </a:rPr>
                        <a:t>712612, 712609, 712602, </a:t>
                      </a:r>
                    </a:p>
                    <a:p>
                      <a:pPr marL="19685" marR="36830" indent="-5080" algn="l">
                        <a:lnSpc>
                          <a:spcPct val="106000"/>
                        </a:lnSpc>
                        <a:spcAft>
                          <a:spcPts val="0"/>
                        </a:spcAft>
                      </a:pPr>
                      <a:r>
                        <a:rPr lang="en-US" sz="1700">
                          <a:effectLst/>
                        </a:rPr>
                        <a:t>712604, </a:t>
                      </a:r>
                    </a:p>
                    <a:p>
                      <a:pPr marL="19685" marR="36830" indent="-5080" algn="l">
                        <a:lnSpc>
                          <a:spcPct val="106000"/>
                        </a:lnSpc>
                        <a:spcAft>
                          <a:spcPts val="0"/>
                        </a:spcAft>
                      </a:pPr>
                      <a:r>
                        <a:rPr lang="en-US" sz="1700">
                          <a:effectLst/>
                        </a:rPr>
                        <a:t>712608, </a:t>
                      </a:r>
                    </a:p>
                    <a:p>
                      <a:pPr marL="36830" marR="36830" indent="-5080" algn="l">
                        <a:lnSpc>
                          <a:spcPct val="106000"/>
                        </a:lnSpc>
                        <a:spcAft>
                          <a:spcPts val="0"/>
                        </a:spcAft>
                      </a:pPr>
                      <a:r>
                        <a:rPr lang="en-US" sz="1700">
                          <a:effectLst/>
                        </a:rPr>
                        <a:t>712606 </a:t>
                      </a:r>
                      <a:endParaRPr lang="en-US" sz="17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a:effectLst/>
                        </a:rPr>
                        <a:t>10.737 </a:t>
                      </a:r>
                      <a:endParaRPr lang="en-US" sz="17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a:effectLst/>
                        </a:rPr>
                        <a:t>23.218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384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830 </a:t>
                      </a:r>
                      <a:endParaRPr lang="en-US" sz="1700">
                        <a:solidFill>
                          <a:srgbClr val="000000"/>
                        </a:solidFill>
                        <a:effectLst/>
                        <a:latin typeface="Arial"/>
                        <a:ea typeface="Arial"/>
                      </a:endParaRPr>
                    </a:p>
                  </a:txBody>
                  <a:tcPr marL="48472" marR="24236" marT="22407" marB="0"/>
                </a:tc>
                <a:tc>
                  <a:txBody>
                    <a:bodyPr/>
                    <a:lstStyle/>
                    <a:p>
                      <a:pPr marL="5080" marR="35560" indent="-5080" algn="ctr">
                        <a:lnSpc>
                          <a:spcPct val="106000"/>
                        </a:lnSpc>
                        <a:spcAft>
                          <a:spcPts val="0"/>
                        </a:spcAft>
                      </a:pPr>
                      <a:r>
                        <a:rPr lang="en-US" sz="1700">
                          <a:effectLst/>
                        </a:rPr>
                        <a:t>77 </a:t>
                      </a:r>
                      <a:endParaRPr lang="en-US" sz="17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700">
                          <a:effectLst/>
                        </a:rPr>
                        <a:t>166 </a:t>
                      </a:r>
                      <a:endParaRPr lang="en-US" sz="1700">
                        <a:solidFill>
                          <a:srgbClr val="000000"/>
                        </a:solidFill>
                        <a:effectLst/>
                        <a:latin typeface="Arial"/>
                        <a:ea typeface="Arial"/>
                      </a:endParaRPr>
                    </a:p>
                  </a:txBody>
                  <a:tcPr marL="48472" marR="24236" marT="22407" marB="0"/>
                </a:tc>
              </a:tr>
              <a:tr h="296956">
                <a:tc>
                  <a:txBody>
                    <a:bodyPr/>
                    <a:lstStyle/>
                    <a:p>
                      <a:pPr marL="1270" marR="36830" indent="-5080" algn="l">
                        <a:lnSpc>
                          <a:spcPct val="106000"/>
                        </a:lnSpc>
                        <a:spcAft>
                          <a:spcPts val="0"/>
                        </a:spcAft>
                      </a:pPr>
                      <a:r>
                        <a:rPr lang="en-US" sz="1700">
                          <a:effectLst/>
                        </a:rPr>
                        <a:t>4 </a:t>
                      </a:r>
                      <a:endParaRPr lang="en-US" sz="17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700">
                          <a:effectLst/>
                        </a:rPr>
                        <a:t>Instalator centrale termice biomasa </a:t>
                      </a:r>
                      <a:endParaRPr lang="en-US" sz="1700">
                        <a:solidFill>
                          <a:srgbClr val="000000"/>
                        </a:solidFill>
                        <a:effectLst/>
                        <a:latin typeface="Arial"/>
                        <a:ea typeface="Arial"/>
                      </a:endParaRPr>
                    </a:p>
                  </a:txBody>
                  <a:tcPr marL="48472" marR="24236" marT="22407" marB="0"/>
                </a:tc>
                <a:tc>
                  <a:txBody>
                    <a:bodyPr/>
                    <a:lstStyle/>
                    <a:p>
                      <a:pPr marL="5080" marR="36195" indent="-5080" algn="ctr">
                        <a:lnSpc>
                          <a:spcPct val="106000"/>
                        </a:lnSpc>
                        <a:spcAft>
                          <a:spcPts val="0"/>
                        </a:spcAft>
                      </a:pPr>
                      <a:r>
                        <a:rPr lang="en-US" sz="1700" dirty="0">
                          <a:effectLst/>
                        </a:rPr>
                        <a:t>in curs </a:t>
                      </a:r>
                      <a:endParaRPr lang="en-US" sz="1700" dirty="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a:effectLst/>
                        </a:rPr>
                        <a:t>108 </a:t>
                      </a:r>
                      <a:endParaRPr lang="en-US" sz="17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700">
                          <a:effectLst/>
                        </a:rPr>
                        <a:t>361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4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13 </a:t>
                      </a:r>
                      <a:endParaRPr lang="en-US" sz="17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700">
                          <a:effectLst/>
                        </a:rPr>
                        <a:t>1 </a:t>
                      </a:r>
                      <a:endParaRPr lang="en-US" sz="17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700" dirty="0">
                          <a:effectLst/>
                        </a:rPr>
                        <a:t>3 </a:t>
                      </a:r>
                      <a:endParaRPr lang="en-US" sz="1700" dirty="0">
                        <a:solidFill>
                          <a:srgbClr val="000000"/>
                        </a:solidFill>
                        <a:effectLst/>
                        <a:latin typeface="Arial"/>
                        <a:ea typeface="Arial"/>
                      </a:endParaRPr>
                    </a:p>
                  </a:txBody>
                  <a:tcPr marL="48472" marR="24236" marT="22407" marB="0"/>
                </a:tc>
              </a:tr>
            </a:tbl>
          </a:graphicData>
        </a:graphic>
      </p:graphicFrame>
    </p:spTree>
    <p:extLst>
      <p:ext uri="{BB962C8B-B14F-4D97-AF65-F5344CB8AC3E}">
        <p14:creationId xmlns:p14="http://schemas.microsoft.com/office/powerpoint/2010/main" val="190967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a:solidFill>
            <a:srgbClr val="FFC000"/>
          </a:solidFill>
        </p:spPr>
        <p:txBody>
          <a:bodyPr/>
          <a:lstStyle/>
          <a:p>
            <a:pPr algn="ctr"/>
            <a:r>
              <a:rPr lang="ro-RO" b="1" dirty="0"/>
              <a:t>Î</a:t>
            </a:r>
            <a:r>
              <a:rPr lang="en-US" b="1" dirty="0" err="1" smtClean="0"/>
              <a:t>ntrebare</a:t>
            </a:r>
            <a:r>
              <a:rPr lang="en-US" b="1" dirty="0" smtClean="0"/>
              <a:t> </a:t>
            </a:r>
            <a:r>
              <a:rPr lang="en-US" b="1" dirty="0" err="1" smtClean="0"/>
              <a:t>adresat</a:t>
            </a:r>
            <a:r>
              <a:rPr lang="ro-RO" b="1" dirty="0" smtClean="0"/>
              <a:t>ă în cadrul conferinţei de presă</a:t>
            </a:r>
            <a:endParaRPr lang="en-US" b="1" dirty="0"/>
          </a:p>
        </p:txBody>
      </p:sp>
      <p:sp>
        <p:nvSpPr>
          <p:cNvPr id="3" name="Content Placeholder 2"/>
          <p:cNvSpPr>
            <a:spLocks noGrp="1"/>
          </p:cNvSpPr>
          <p:nvPr>
            <p:ph sz="quarter" idx="1"/>
          </p:nvPr>
        </p:nvSpPr>
        <p:spPr>
          <a:xfrm>
            <a:off x="457200" y="2209800"/>
            <a:ext cx="7467600" cy="4264152"/>
          </a:xfrm>
        </p:spPr>
        <p:txBody>
          <a:bodyPr>
            <a:normAutofit/>
          </a:bodyPr>
          <a:lstStyle/>
          <a:p>
            <a:r>
              <a:rPr lang="en-US" sz="3200" dirty="0" smtClean="0"/>
              <a:t>Cum </a:t>
            </a:r>
            <a:r>
              <a:rPr lang="ro-RO" sz="3200" dirty="0" smtClean="0"/>
              <a:t>îşi pot găsi şomerii un loc de muncă sau cum îi ajută </a:t>
            </a:r>
            <a:r>
              <a:rPr lang="ro-RO" sz="3200" b="1" dirty="0" smtClean="0">
                <a:solidFill>
                  <a:srgbClr val="FF0000"/>
                </a:solidFill>
              </a:rPr>
              <a:t>această campanie </a:t>
            </a:r>
            <a:r>
              <a:rPr lang="ro-RO" sz="3200" b="1" dirty="0">
                <a:solidFill>
                  <a:srgbClr val="FF0000"/>
                </a:solidFill>
              </a:rPr>
              <a:t>de conştientizare a învăţării pe tot parcursul </a:t>
            </a:r>
            <a:r>
              <a:rPr lang="ro-RO" sz="3200" b="1" dirty="0" smtClean="0">
                <a:solidFill>
                  <a:srgbClr val="FF0000"/>
                </a:solidFill>
              </a:rPr>
              <a:t>vieţii</a:t>
            </a:r>
            <a:r>
              <a:rPr lang="ro-RO" sz="3200" dirty="0" smtClean="0"/>
              <a:t>, să-şi găsească un loc de muncă</a:t>
            </a:r>
            <a:r>
              <a:rPr lang="en-US" sz="3200" dirty="0" smtClean="0"/>
              <a:t>?</a:t>
            </a:r>
            <a:endParaRPr lang="en-US" sz="3200" dirty="0"/>
          </a:p>
        </p:txBody>
      </p:sp>
    </p:spTree>
    <p:extLst>
      <p:ext uri="{BB962C8B-B14F-4D97-AF65-F5344CB8AC3E}">
        <p14:creationId xmlns:p14="http://schemas.microsoft.com/office/powerpoint/2010/main" val="1822937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095"/>
            <a:ext cx="8458200" cy="411162"/>
          </a:xfrm>
        </p:spPr>
        <p:txBody>
          <a:bodyPr>
            <a:normAutofit/>
          </a:bodyPr>
          <a:lstStyle/>
          <a:p>
            <a:pPr algn="ctr"/>
            <a:r>
              <a:rPr lang="en-US" sz="1800" dirty="0" err="1"/>
              <a:t>Necesarul</a:t>
            </a:r>
            <a:r>
              <a:rPr lang="en-US" sz="1800" dirty="0"/>
              <a:t> </a:t>
            </a:r>
            <a:r>
              <a:rPr lang="en-US" sz="1800" dirty="0" err="1"/>
              <a:t>estimat</a:t>
            </a:r>
            <a:r>
              <a:rPr lang="en-US" sz="1800" dirty="0"/>
              <a:t> de scheme </a:t>
            </a:r>
            <a:r>
              <a:rPr lang="en-US" sz="1800" dirty="0" err="1"/>
              <a:t>calificare</a:t>
            </a:r>
            <a:r>
              <a:rPr lang="en-US" sz="1800" dirty="0"/>
              <a:t> / </a:t>
            </a:r>
            <a:r>
              <a:rPr lang="en-US" sz="1800" dirty="0" err="1"/>
              <a:t>cursuri</a:t>
            </a:r>
            <a:r>
              <a:rPr lang="en-US" sz="1800" dirty="0"/>
              <a:t> </a:t>
            </a:r>
            <a:r>
              <a:rPr lang="en-US" sz="1800" dirty="0" err="1"/>
              <a:t>formare</a:t>
            </a:r>
            <a:r>
              <a:rPr lang="en-US" sz="1800" dirty="0"/>
              <a: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24923898"/>
              </p:ext>
            </p:extLst>
          </p:nvPr>
        </p:nvGraphicFramePr>
        <p:xfrm>
          <a:off x="152399" y="457201"/>
          <a:ext cx="8991599" cy="6636652"/>
        </p:xfrm>
        <a:graphic>
          <a:graphicData uri="http://schemas.openxmlformats.org/drawingml/2006/table">
            <a:tbl>
              <a:tblPr firstRow="1" firstCol="1" bandRow="1">
                <a:tableStyleId>{5C22544A-7EE6-4342-B048-85BDC9FD1C3A}</a:tableStyleId>
              </a:tblPr>
              <a:tblGrid>
                <a:gridCol w="674367"/>
                <a:gridCol w="1535434"/>
                <a:gridCol w="1386837"/>
                <a:gridCol w="899160"/>
                <a:gridCol w="1087995"/>
                <a:gridCol w="851106"/>
                <a:gridCol w="851106"/>
                <a:gridCol w="852797"/>
                <a:gridCol w="852797"/>
              </a:tblGrid>
              <a:tr h="411616">
                <a:tc rowSpan="2">
                  <a:txBody>
                    <a:bodyPr/>
                    <a:lstStyle/>
                    <a:p>
                      <a:pPr marL="5080" marR="36830" indent="-5080" algn="ctr">
                        <a:lnSpc>
                          <a:spcPct val="106000"/>
                        </a:lnSpc>
                        <a:spcAft>
                          <a:spcPts val="0"/>
                        </a:spcAft>
                      </a:pPr>
                      <a:r>
                        <a:rPr lang="en-US" sz="1500" dirty="0">
                          <a:effectLst/>
                        </a:rPr>
                        <a:t>Nr </a:t>
                      </a:r>
                      <a:r>
                        <a:rPr lang="en-US" sz="1500" dirty="0" err="1">
                          <a:effectLst/>
                        </a:rPr>
                        <a:t>crt</a:t>
                      </a:r>
                      <a:r>
                        <a:rPr lang="en-US" sz="1500" dirty="0">
                          <a:effectLst/>
                        </a:rPr>
                        <a:t> </a:t>
                      </a:r>
                      <a:endParaRPr lang="en-US" sz="1500" dirty="0">
                        <a:solidFill>
                          <a:srgbClr val="000000"/>
                        </a:solidFill>
                        <a:effectLst/>
                        <a:latin typeface="Arial"/>
                        <a:ea typeface="Arial"/>
                      </a:endParaRPr>
                    </a:p>
                  </a:txBody>
                  <a:tcPr marL="48472" marR="24236" marT="22407" marB="0"/>
                </a:tc>
                <a:tc rowSpan="2">
                  <a:txBody>
                    <a:bodyPr/>
                    <a:lstStyle/>
                    <a:p>
                      <a:pPr marL="5080" marR="39370" indent="-5080" algn="ctr">
                        <a:lnSpc>
                          <a:spcPct val="106000"/>
                        </a:lnSpc>
                        <a:spcAft>
                          <a:spcPts val="0"/>
                        </a:spcAft>
                      </a:pPr>
                      <a:r>
                        <a:rPr lang="en-US" sz="1500" dirty="0" err="1">
                          <a:effectLst/>
                        </a:rPr>
                        <a:t>Denumirea</a:t>
                      </a:r>
                      <a:r>
                        <a:rPr lang="en-US" sz="1500" dirty="0">
                          <a:effectLst/>
                        </a:rPr>
                        <a:t> </a:t>
                      </a:r>
                      <a:r>
                        <a:rPr lang="en-US" sz="1500" dirty="0" err="1">
                          <a:effectLst/>
                        </a:rPr>
                        <a:t>calificarii</a:t>
                      </a:r>
                      <a:endParaRPr lang="en-US" sz="1500" dirty="0">
                        <a:solidFill>
                          <a:srgbClr val="000000"/>
                        </a:solidFill>
                        <a:effectLst/>
                        <a:latin typeface="Arial"/>
                        <a:ea typeface="Arial"/>
                      </a:endParaRPr>
                    </a:p>
                  </a:txBody>
                  <a:tcPr marL="48472" marR="24236" marT="22407" marB="0"/>
                </a:tc>
                <a:tc rowSpan="2">
                  <a:txBody>
                    <a:bodyPr/>
                    <a:lstStyle/>
                    <a:p>
                      <a:pPr marL="5080" marR="33655" indent="-5080" algn="ctr">
                        <a:lnSpc>
                          <a:spcPct val="106000"/>
                        </a:lnSpc>
                        <a:spcAft>
                          <a:spcPts val="0"/>
                        </a:spcAft>
                      </a:pPr>
                      <a:r>
                        <a:rPr lang="en-US" sz="1500" dirty="0">
                          <a:effectLst/>
                        </a:rPr>
                        <a:t>Cod </a:t>
                      </a:r>
                    </a:p>
                    <a:p>
                      <a:pPr marL="5080" marR="34925" indent="-5080" algn="ctr">
                        <a:lnSpc>
                          <a:spcPct val="106000"/>
                        </a:lnSpc>
                        <a:spcAft>
                          <a:spcPts val="0"/>
                        </a:spcAft>
                      </a:pPr>
                      <a:r>
                        <a:rPr lang="en-US" sz="1500" dirty="0">
                          <a:effectLst/>
                        </a:rPr>
                        <a:t>COR</a:t>
                      </a:r>
                    </a:p>
                    <a:p>
                      <a:pPr marL="5080" marR="34925" indent="-5080" algn="ctr">
                        <a:lnSpc>
                          <a:spcPct val="106000"/>
                        </a:lnSpc>
                        <a:spcAft>
                          <a:spcPts val="0"/>
                        </a:spcAft>
                      </a:pPr>
                      <a:r>
                        <a:rPr lang="en-US" sz="1500" dirty="0" err="1">
                          <a:effectLst/>
                        </a:rPr>
                        <a:t>ocupatie</a:t>
                      </a:r>
                      <a:r>
                        <a:rPr lang="en-US" sz="1500" dirty="0">
                          <a:effectLst/>
                        </a:rPr>
                        <a:t> </a:t>
                      </a:r>
                      <a:endParaRPr lang="en-US" sz="1500" dirty="0">
                        <a:solidFill>
                          <a:srgbClr val="000000"/>
                        </a:solidFill>
                        <a:effectLst/>
                        <a:latin typeface="Arial"/>
                        <a:ea typeface="Arial"/>
                      </a:endParaRPr>
                    </a:p>
                  </a:txBody>
                  <a:tcPr marL="48472" marR="24236" marT="22407" marB="0"/>
                </a:tc>
                <a:tc gridSpan="2">
                  <a:txBody>
                    <a:bodyPr/>
                    <a:lstStyle/>
                    <a:p>
                      <a:pPr marL="5080" marR="36830" indent="-5080" algn="ctr">
                        <a:lnSpc>
                          <a:spcPct val="106000"/>
                        </a:lnSpc>
                        <a:spcAft>
                          <a:spcPts val="0"/>
                        </a:spcAft>
                      </a:pPr>
                      <a:r>
                        <a:rPr lang="en-US" sz="1500" dirty="0" err="1">
                          <a:effectLst/>
                        </a:rPr>
                        <a:t>Necesar</a:t>
                      </a:r>
                      <a:r>
                        <a:rPr lang="en-US" sz="1500" dirty="0">
                          <a:effectLst/>
                        </a:rPr>
                        <a:t> </a:t>
                      </a:r>
                      <a:r>
                        <a:rPr lang="en-US" sz="1500" dirty="0" err="1">
                          <a:effectLst/>
                        </a:rPr>
                        <a:t>calificare</a:t>
                      </a:r>
                      <a:r>
                        <a:rPr lang="en-US" sz="1500" dirty="0">
                          <a:effectLst/>
                        </a:rPr>
                        <a:t> (</a:t>
                      </a:r>
                      <a:r>
                        <a:rPr lang="en-US" sz="1500" dirty="0" err="1">
                          <a:effectLst/>
                        </a:rPr>
                        <a:t>lucrători</a:t>
                      </a:r>
                      <a:r>
                        <a:rPr lang="en-US" sz="1500" dirty="0">
                          <a:effectLst/>
                        </a:rPr>
                        <a:t>) </a:t>
                      </a:r>
                      <a:endParaRPr lang="en-US" sz="1500" dirty="0">
                        <a:solidFill>
                          <a:srgbClr val="000000"/>
                        </a:solidFill>
                        <a:effectLst/>
                        <a:latin typeface="Arial"/>
                        <a:ea typeface="Arial"/>
                      </a:endParaRPr>
                    </a:p>
                  </a:txBody>
                  <a:tcPr marL="48472" marR="24236" marT="22407" marB="0"/>
                </a:tc>
                <a:tc hMerge="1">
                  <a:txBody>
                    <a:bodyPr/>
                    <a:lstStyle/>
                    <a:p>
                      <a:endParaRPr lang="en-US"/>
                    </a:p>
                  </a:txBody>
                  <a:tcPr/>
                </a:tc>
                <a:tc gridSpan="2">
                  <a:txBody>
                    <a:bodyPr/>
                    <a:lstStyle/>
                    <a:p>
                      <a:pPr marL="5080" marR="36195" indent="-5080" algn="ctr">
                        <a:lnSpc>
                          <a:spcPct val="106000"/>
                        </a:lnSpc>
                        <a:spcAft>
                          <a:spcPts val="0"/>
                        </a:spcAft>
                      </a:pPr>
                      <a:r>
                        <a:rPr lang="en-US" sz="1500">
                          <a:effectLst/>
                        </a:rPr>
                        <a:t>Nr. Cursuri </a:t>
                      </a:r>
                      <a:endParaRPr lang="en-US" sz="1500">
                        <a:solidFill>
                          <a:srgbClr val="000000"/>
                        </a:solidFill>
                        <a:effectLst/>
                        <a:latin typeface="Arial"/>
                        <a:ea typeface="Arial"/>
                      </a:endParaRPr>
                    </a:p>
                  </a:txBody>
                  <a:tcPr marL="48472" marR="24236" marT="22407" marB="0"/>
                </a:tc>
                <a:tc hMerge="1">
                  <a:txBody>
                    <a:bodyPr/>
                    <a:lstStyle/>
                    <a:p>
                      <a:endParaRPr lang="en-US"/>
                    </a:p>
                  </a:txBody>
                  <a:tcPr/>
                </a:tc>
                <a:tc gridSpan="2">
                  <a:txBody>
                    <a:bodyPr/>
                    <a:lstStyle/>
                    <a:p>
                      <a:pPr marL="5080" marR="36830" indent="-5080" algn="ctr">
                        <a:lnSpc>
                          <a:spcPct val="106000"/>
                        </a:lnSpc>
                        <a:spcAft>
                          <a:spcPts val="0"/>
                        </a:spcAft>
                      </a:pPr>
                      <a:r>
                        <a:rPr lang="en-US" sz="1500" dirty="0">
                          <a:effectLst/>
                        </a:rPr>
                        <a:t>Nr. </a:t>
                      </a:r>
                      <a:r>
                        <a:rPr lang="en-US" sz="1500" dirty="0" err="1">
                          <a:effectLst/>
                        </a:rPr>
                        <a:t>Formatori</a:t>
                      </a:r>
                      <a:r>
                        <a:rPr lang="en-US" sz="1500" dirty="0">
                          <a:effectLst/>
                        </a:rPr>
                        <a:t> (FPPC) </a:t>
                      </a:r>
                      <a:endParaRPr lang="en-US" sz="1500" dirty="0">
                        <a:solidFill>
                          <a:srgbClr val="000000"/>
                        </a:solidFill>
                        <a:effectLst/>
                        <a:latin typeface="Arial"/>
                        <a:ea typeface="Arial"/>
                      </a:endParaRPr>
                    </a:p>
                  </a:txBody>
                  <a:tcPr marL="48472" marR="24236" marT="22407" marB="0"/>
                </a:tc>
                <a:tc hMerge="1">
                  <a:txBody>
                    <a:bodyPr/>
                    <a:lstStyle/>
                    <a:p>
                      <a:endParaRPr lang="en-US"/>
                    </a:p>
                  </a:txBody>
                  <a:tcPr/>
                </a:tc>
              </a:tr>
              <a:tr h="5678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080" marR="36830" indent="-5080" algn="ctr">
                        <a:lnSpc>
                          <a:spcPct val="106000"/>
                        </a:lnSpc>
                        <a:spcAft>
                          <a:spcPts val="0"/>
                        </a:spcAft>
                      </a:pPr>
                      <a:r>
                        <a:rPr lang="en-US" sz="1400" dirty="0" err="1">
                          <a:effectLst/>
                        </a:rPr>
                        <a:t>Scenariu</a:t>
                      </a:r>
                      <a:r>
                        <a:rPr lang="en-US" sz="1400" dirty="0">
                          <a:effectLst/>
                        </a:rPr>
                        <a:t> </a:t>
                      </a:r>
                      <a:r>
                        <a:rPr lang="en-US" sz="1400" dirty="0" err="1">
                          <a:effectLst/>
                        </a:rPr>
                        <a:t>pesimist</a:t>
                      </a:r>
                      <a:r>
                        <a:rPr lang="en-US" sz="1400" dirty="0">
                          <a:effectLst/>
                        </a:rPr>
                        <a: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optimist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a:t>
                      </a:r>
                      <a:r>
                        <a:rPr lang="en-US" sz="1400" dirty="0" err="1">
                          <a:effectLst/>
                        </a:rPr>
                        <a:t>pesimist</a:t>
                      </a:r>
                      <a:r>
                        <a:rPr lang="en-US" sz="1400" dirty="0">
                          <a:effectLst/>
                        </a:rPr>
                        <a: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optimist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a:t>
                      </a:r>
                      <a:r>
                        <a:rPr lang="en-US" sz="1400" dirty="0" err="1">
                          <a:effectLst/>
                        </a:rPr>
                        <a:t>pesimist</a:t>
                      </a:r>
                      <a:r>
                        <a:rPr lang="en-US" sz="1400" dirty="0">
                          <a:effectLst/>
                        </a:rPr>
                        <a:t> </a:t>
                      </a:r>
                      <a:endParaRPr lang="en-US" sz="14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400" dirty="0" err="1">
                          <a:effectLst/>
                        </a:rPr>
                        <a:t>Scenariu</a:t>
                      </a:r>
                      <a:r>
                        <a:rPr lang="en-US" sz="1400" dirty="0">
                          <a:effectLst/>
                        </a:rPr>
                        <a:t> optimist </a:t>
                      </a:r>
                      <a:endParaRPr lang="en-US" sz="1400" dirty="0">
                        <a:solidFill>
                          <a:srgbClr val="000000"/>
                        </a:solidFill>
                        <a:effectLst/>
                        <a:latin typeface="Arial"/>
                        <a:ea typeface="Arial"/>
                      </a:endParaRPr>
                    </a:p>
                  </a:txBody>
                  <a:tcPr marL="48472" marR="24236" marT="22407" marB="0"/>
                </a:tc>
              </a:tr>
              <a:tr h="432392">
                <a:tc>
                  <a:txBody>
                    <a:bodyPr/>
                    <a:lstStyle/>
                    <a:p>
                      <a:pPr marL="1270" marR="36830" indent="-5080" algn="l">
                        <a:lnSpc>
                          <a:spcPct val="106000"/>
                        </a:lnSpc>
                        <a:spcAft>
                          <a:spcPts val="0"/>
                        </a:spcAft>
                      </a:pPr>
                      <a:r>
                        <a:rPr lang="en-US" sz="1600" dirty="0">
                          <a:effectLst/>
                        </a:rPr>
                        <a:t>5 </a:t>
                      </a:r>
                      <a:endParaRPr lang="en-US" sz="1600" dirty="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600" dirty="0" err="1">
                          <a:effectLst/>
                        </a:rPr>
                        <a:t>Instalator</a:t>
                      </a:r>
                      <a:r>
                        <a:rPr lang="en-US" sz="1600" dirty="0">
                          <a:effectLst/>
                        </a:rPr>
                        <a:t> </a:t>
                      </a:r>
                      <a:r>
                        <a:rPr lang="en-US" sz="1600" dirty="0" err="1">
                          <a:effectLst/>
                        </a:rPr>
                        <a:t>pentru</a:t>
                      </a:r>
                      <a:r>
                        <a:rPr lang="en-US" sz="1600" dirty="0">
                          <a:effectLst/>
                        </a:rPr>
                        <a:t> </a:t>
                      </a:r>
                      <a:r>
                        <a:rPr lang="en-US" sz="1600" dirty="0" err="1">
                          <a:effectLst/>
                        </a:rPr>
                        <a:t>sisteme</a:t>
                      </a:r>
                      <a:r>
                        <a:rPr lang="en-US" sz="1600" dirty="0">
                          <a:effectLst/>
                        </a:rPr>
                        <a:t> </a:t>
                      </a:r>
                      <a:r>
                        <a:rPr lang="en-US" sz="1600" dirty="0" err="1">
                          <a:effectLst/>
                        </a:rPr>
                        <a:t>fotovoltaice</a:t>
                      </a:r>
                      <a:r>
                        <a:rPr lang="en-US" sz="1600" dirty="0">
                          <a:effectLst/>
                        </a:rPr>
                        <a:t> </a:t>
                      </a:r>
                      <a:r>
                        <a:rPr lang="en-US" sz="1600" dirty="0" err="1">
                          <a:effectLst/>
                        </a:rPr>
                        <a:t>solare</a:t>
                      </a:r>
                      <a:r>
                        <a:rPr lang="en-US" sz="1600" dirty="0">
                          <a:effectLst/>
                        </a:rPr>
                        <a:t> </a:t>
                      </a:r>
                      <a:endParaRPr lang="en-US" sz="1600" dirty="0">
                        <a:solidFill>
                          <a:srgbClr val="000000"/>
                        </a:solidFill>
                        <a:effectLst/>
                        <a:latin typeface="Arial"/>
                        <a:ea typeface="Arial"/>
                      </a:endParaRPr>
                    </a:p>
                  </a:txBody>
                  <a:tcPr marL="48472" marR="24236" marT="22407" marB="0"/>
                </a:tc>
                <a:tc>
                  <a:txBody>
                    <a:bodyPr/>
                    <a:lstStyle/>
                    <a:p>
                      <a:pPr marL="36830" marR="36830" indent="-5080" algn="l">
                        <a:lnSpc>
                          <a:spcPct val="106000"/>
                        </a:lnSpc>
                        <a:spcAft>
                          <a:spcPts val="0"/>
                        </a:spcAft>
                      </a:pPr>
                      <a:r>
                        <a:rPr lang="en-US" sz="1600" dirty="0">
                          <a:effectLst/>
                        </a:rPr>
                        <a:t>741103 </a:t>
                      </a:r>
                      <a:endParaRPr lang="en-US" sz="1600" dirty="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106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516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4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19 </a:t>
                      </a:r>
                      <a:endParaRPr lang="en-US" sz="1600">
                        <a:solidFill>
                          <a:srgbClr val="000000"/>
                        </a:solidFill>
                        <a:effectLst/>
                        <a:latin typeface="Arial"/>
                        <a:ea typeface="Arial"/>
                      </a:endParaRPr>
                    </a:p>
                  </a:txBody>
                  <a:tcPr marL="48472" marR="24236" marT="22407" marB="0"/>
                </a:tc>
                <a:tc>
                  <a:txBody>
                    <a:bodyPr/>
                    <a:lstStyle/>
                    <a:p>
                      <a:pPr marL="5080" marR="35560" indent="-5080" algn="ctr">
                        <a:lnSpc>
                          <a:spcPct val="106000"/>
                        </a:lnSpc>
                        <a:spcAft>
                          <a:spcPts val="0"/>
                        </a:spcAft>
                      </a:pPr>
                      <a:r>
                        <a:rPr lang="en-US" sz="1600">
                          <a:effectLst/>
                        </a:rPr>
                        <a:t>1 </a:t>
                      </a:r>
                      <a:endParaRPr lang="en-US" sz="16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a:effectLst/>
                        </a:rPr>
                        <a:t>4 </a:t>
                      </a:r>
                      <a:endParaRPr lang="en-US" sz="1600">
                        <a:solidFill>
                          <a:srgbClr val="000000"/>
                        </a:solidFill>
                        <a:effectLst/>
                        <a:latin typeface="Arial"/>
                        <a:ea typeface="Arial"/>
                      </a:endParaRPr>
                    </a:p>
                  </a:txBody>
                  <a:tcPr marL="48472" marR="24236" marT="22407" marB="0"/>
                </a:tc>
              </a:tr>
              <a:tr h="296956">
                <a:tc>
                  <a:txBody>
                    <a:bodyPr/>
                    <a:lstStyle/>
                    <a:p>
                      <a:pPr marL="1270" marR="36830" indent="-5080" algn="l">
                        <a:lnSpc>
                          <a:spcPct val="106000"/>
                        </a:lnSpc>
                        <a:spcAft>
                          <a:spcPts val="0"/>
                        </a:spcAft>
                      </a:pPr>
                      <a:r>
                        <a:rPr lang="en-US" sz="1600">
                          <a:effectLst/>
                        </a:rPr>
                        <a:t>6 </a:t>
                      </a:r>
                      <a:endParaRPr lang="en-US" sz="16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600">
                          <a:effectLst/>
                        </a:rPr>
                        <a:t>Instalator pentru sisteme geotermale </a:t>
                      </a:r>
                      <a:endParaRPr lang="en-US" sz="1600">
                        <a:solidFill>
                          <a:srgbClr val="000000"/>
                        </a:solidFill>
                        <a:effectLst/>
                        <a:latin typeface="Arial"/>
                        <a:ea typeface="Arial"/>
                      </a:endParaRPr>
                    </a:p>
                  </a:txBody>
                  <a:tcPr marL="48472" marR="24236" marT="22407" marB="0"/>
                </a:tc>
                <a:tc>
                  <a:txBody>
                    <a:bodyPr/>
                    <a:lstStyle/>
                    <a:p>
                      <a:pPr marL="36830" marR="36830" indent="-5080" algn="l">
                        <a:lnSpc>
                          <a:spcPct val="106000"/>
                        </a:lnSpc>
                        <a:spcAft>
                          <a:spcPts val="0"/>
                        </a:spcAft>
                      </a:pPr>
                      <a:r>
                        <a:rPr lang="en-US" sz="1600" dirty="0">
                          <a:effectLst/>
                        </a:rPr>
                        <a:t>712615 </a:t>
                      </a:r>
                      <a:endParaRPr lang="en-US" sz="1600" dirty="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68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413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3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15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 </a:t>
                      </a:r>
                      <a:endParaRPr lang="en-US" sz="16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a:effectLst/>
                        </a:rPr>
                        <a:t>3 </a:t>
                      </a:r>
                      <a:endParaRPr lang="en-US" sz="1600">
                        <a:solidFill>
                          <a:srgbClr val="000000"/>
                        </a:solidFill>
                        <a:effectLst/>
                        <a:latin typeface="Arial"/>
                        <a:ea typeface="Arial"/>
                      </a:endParaRPr>
                    </a:p>
                  </a:txBody>
                  <a:tcPr marL="48472" marR="24236" marT="22407" marB="0"/>
                </a:tc>
              </a:tr>
              <a:tr h="296956">
                <a:tc>
                  <a:txBody>
                    <a:bodyPr/>
                    <a:lstStyle/>
                    <a:p>
                      <a:pPr marL="1270" marR="36830" indent="-5080" algn="l">
                        <a:lnSpc>
                          <a:spcPct val="106000"/>
                        </a:lnSpc>
                        <a:spcAft>
                          <a:spcPts val="0"/>
                        </a:spcAft>
                      </a:pPr>
                      <a:r>
                        <a:rPr lang="en-US" sz="1600">
                          <a:effectLst/>
                        </a:rPr>
                        <a:t>7 </a:t>
                      </a:r>
                      <a:endParaRPr lang="en-US" sz="16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600">
                          <a:effectLst/>
                        </a:rPr>
                        <a:t>Instalator pentru sisteme termice solare </a:t>
                      </a:r>
                      <a:endParaRPr lang="en-US" sz="1600">
                        <a:solidFill>
                          <a:srgbClr val="000000"/>
                        </a:solidFill>
                        <a:effectLst/>
                        <a:latin typeface="Arial"/>
                        <a:ea typeface="Arial"/>
                      </a:endParaRPr>
                    </a:p>
                  </a:txBody>
                  <a:tcPr marL="48472" marR="24236" marT="22407" marB="0"/>
                </a:tc>
                <a:tc>
                  <a:txBody>
                    <a:bodyPr/>
                    <a:lstStyle/>
                    <a:p>
                      <a:pPr marL="36830" marR="36830" indent="-5080" algn="l">
                        <a:lnSpc>
                          <a:spcPct val="106000"/>
                        </a:lnSpc>
                        <a:spcAft>
                          <a:spcPts val="0"/>
                        </a:spcAft>
                      </a:pPr>
                      <a:r>
                        <a:rPr lang="en-US" sz="1600">
                          <a:effectLst/>
                        </a:rPr>
                        <a:t>741104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dirty="0">
                          <a:effectLst/>
                        </a:rPr>
                        <a:t>503 </a:t>
                      </a:r>
                      <a:endParaRPr lang="en-US" sz="1600" dirty="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1.316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18 </a:t>
                      </a:r>
                      <a:endParaRPr lang="en-US" sz="1600">
                        <a:solidFill>
                          <a:srgbClr val="000000"/>
                        </a:solidFill>
                        <a:effectLst/>
                        <a:latin typeface="Arial"/>
                        <a:ea typeface="Arial"/>
                      </a:endParaRPr>
                    </a:p>
                  </a:txBody>
                  <a:tcPr marL="48472" marR="24236" marT="22407" marB="0"/>
                </a:tc>
                <a:tc>
                  <a:txBody>
                    <a:bodyPr/>
                    <a:lstStyle/>
                    <a:p>
                      <a:pPr marL="5080" marR="35560" indent="-5080" algn="ctr">
                        <a:lnSpc>
                          <a:spcPct val="106000"/>
                        </a:lnSpc>
                        <a:spcAft>
                          <a:spcPts val="0"/>
                        </a:spcAft>
                      </a:pPr>
                      <a:r>
                        <a:rPr lang="en-US" sz="1600">
                          <a:effectLst/>
                        </a:rPr>
                        <a:t>48 </a:t>
                      </a:r>
                      <a:endParaRPr lang="en-US" sz="1600">
                        <a:solidFill>
                          <a:srgbClr val="000000"/>
                        </a:solidFill>
                        <a:effectLst/>
                        <a:latin typeface="Arial"/>
                        <a:ea typeface="Arial"/>
                      </a:endParaRPr>
                    </a:p>
                  </a:txBody>
                  <a:tcPr marL="48472" marR="24236" marT="22407" marB="0"/>
                </a:tc>
                <a:tc>
                  <a:txBody>
                    <a:bodyPr/>
                    <a:lstStyle/>
                    <a:p>
                      <a:pPr marL="5080" marR="35560" indent="-5080" algn="ctr">
                        <a:lnSpc>
                          <a:spcPct val="106000"/>
                        </a:lnSpc>
                        <a:spcAft>
                          <a:spcPts val="0"/>
                        </a:spcAft>
                      </a:pPr>
                      <a:r>
                        <a:rPr lang="en-US" sz="1600">
                          <a:effectLst/>
                        </a:rPr>
                        <a:t>4 </a:t>
                      </a:r>
                      <a:endParaRPr lang="en-US" sz="16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a:effectLst/>
                        </a:rPr>
                        <a:t>10 </a:t>
                      </a:r>
                      <a:endParaRPr lang="en-US" sz="1600">
                        <a:solidFill>
                          <a:srgbClr val="000000"/>
                        </a:solidFill>
                        <a:effectLst/>
                        <a:latin typeface="Arial"/>
                        <a:ea typeface="Arial"/>
                      </a:endParaRPr>
                    </a:p>
                  </a:txBody>
                  <a:tcPr marL="48472" marR="24236" marT="22407" marB="0"/>
                </a:tc>
              </a:tr>
              <a:tr h="296956">
                <a:tc>
                  <a:txBody>
                    <a:bodyPr/>
                    <a:lstStyle/>
                    <a:p>
                      <a:pPr marL="1270" marR="36830" indent="-5080" algn="l">
                        <a:lnSpc>
                          <a:spcPct val="106000"/>
                        </a:lnSpc>
                        <a:spcAft>
                          <a:spcPts val="0"/>
                        </a:spcAft>
                      </a:pPr>
                      <a:r>
                        <a:rPr lang="en-US" sz="1600">
                          <a:effectLst/>
                        </a:rPr>
                        <a:t>8 </a:t>
                      </a:r>
                      <a:endParaRPr lang="en-US" sz="16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600">
                          <a:effectLst/>
                        </a:rPr>
                        <a:t>Instalator pompe de caldura </a:t>
                      </a:r>
                      <a:endParaRPr lang="en-US" sz="1600">
                        <a:solidFill>
                          <a:srgbClr val="000000"/>
                        </a:solidFill>
                        <a:effectLst/>
                        <a:latin typeface="Arial"/>
                        <a:ea typeface="Arial"/>
                      </a:endParaRPr>
                    </a:p>
                  </a:txBody>
                  <a:tcPr marL="48472" marR="24236" marT="22407" marB="0"/>
                </a:tc>
                <a:tc>
                  <a:txBody>
                    <a:bodyPr/>
                    <a:lstStyle/>
                    <a:p>
                      <a:pPr marL="36830" marR="36830" indent="-5080" algn="l">
                        <a:lnSpc>
                          <a:spcPct val="106000"/>
                        </a:lnSpc>
                        <a:spcAft>
                          <a:spcPts val="0"/>
                        </a:spcAft>
                      </a:pPr>
                      <a:r>
                        <a:rPr lang="en-US" sz="1600">
                          <a:effectLst/>
                        </a:rPr>
                        <a:t>712614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58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dirty="0">
                          <a:effectLst/>
                        </a:rPr>
                        <a:t>295 </a:t>
                      </a:r>
                      <a:endParaRPr lang="en-US" sz="1600" dirty="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dirty="0">
                          <a:effectLst/>
                        </a:rPr>
                        <a:t>3 </a:t>
                      </a:r>
                      <a:endParaRPr lang="en-US" sz="1600" dirty="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11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 </a:t>
                      </a:r>
                      <a:endParaRPr lang="en-US" sz="16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a:effectLst/>
                        </a:rPr>
                        <a:t>3 </a:t>
                      </a:r>
                      <a:endParaRPr lang="en-US" sz="1600">
                        <a:solidFill>
                          <a:srgbClr val="000000"/>
                        </a:solidFill>
                        <a:effectLst/>
                        <a:latin typeface="Arial"/>
                        <a:ea typeface="Arial"/>
                      </a:endParaRPr>
                    </a:p>
                  </a:txBody>
                  <a:tcPr marL="48472" marR="24236" marT="22407" marB="0"/>
                </a:tc>
              </a:tr>
              <a:tr h="411542">
                <a:tc>
                  <a:txBody>
                    <a:bodyPr/>
                    <a:lstStyle/>
                    <a:p>
                      <a:pPr marL="1270" marR="36830" indent="-5080" algn="l">
                        <a:lnSpc>
                          <a:spcPct val="106000"/>
                        </a:lnSpc>
                        <a:spcAft>
                          <a:spcPts val="0"/>
                        </a:spcAft>
                      </a:pPr>
                      <a:r>
                        <a:rPr lang="en-US" sz="1600">
                          <a:effectLst/>
                        </a:rPr>
                        <a:t>9 </a:t>
                      </a:r>
                      <a:endParaRPr lang="en-US" sz="16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600">
                          <a:effectLst/>
                        </a:rPr>
                        <a:t>Izolator (Izolator termic, Izolator hidrofug) </a:t>
                      </a:r>
                      <a:endParaRPr lang="en-US" sz="160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a:effectLst/>
                        </a:rPr>
                        <a:t>712403, 712405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21.815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49.797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dirty="0">
                          <a:effectLst/>
                        </a:rPr>
                        <a:t>780 </a:t>
                      </a:r>
                      <a:endParaRPr lang="en-US" sz="1600" dirty="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dirty="0">
                          <a:effectLst/>
                        </a:rPr>
                        <a:t>1.779 </a:t>
                      </a:r>
                      <a:endParaRPr lang="en-US" sz="1600" dirty="0">
                        <a:solidFill>
                          <a:srgbClr val="000000"/>
                        </a:solidFill>
                        <a:effectLst/>
                        <a:latin typeface="Arial"/>
                        <a:ea typeface="Arial"/>
                      </a:endParaRPr>
                    </a:p>
                  </a:txBody>
                  <a:tcPr marL="48472" marR="24236" marT="22407" marB="0"/>
                </a:tc>
                <a:tc>
                  <a:txBody>
                    <a:bodyPr/>
                    <a:lstStyle/>
                    <a:p>
                      <a:pPr marL="5080" marR="35560" indent="-5080" algn="ctr">
                        <a:lnSpc>
                          <a:spcPct val="106000"/>
                        </a:lnSpc>
                        <a:spcAft>
                          <a:spcPts val="0"/>
                        </a:spcAft>
                      </a:pPr>
                      <a:r>
                        <a:rPr lang="en-US" sz="1600" dirty="0">
                          <a:effectLst/>
                        </a:rPr>
                        <a:t>156 </a:t>
                      </a:r>
                      <a:endParaRPr lang="en-US" sz="16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a:effectLst/>
                        </a:rPr>
                        <a:t>356 </a:t>
                      </a:r>
                      <a:endParaRPr lang="en-US" sz="1600">
                        <a:solidFill>
                          <a:srgbClr val="000000"/>
                        </a:solidFill>
                        <a:effectLst/>
                        <a:latin typeface="Arial"/>
                        <a:ea typeface="Arial"/>
                      </a:endParaRPr>
                    </a:p>
                  </a:txBody>
                  <a:tcPr marL="48472" marR="24236" marT="22407" marB="0"/>
                </a:tc>
              </a:tr>
              <a:tr h="296956">
                <a:tc>
                  <a:txBody>
                    <a:bodyPr/>
                    <a:lstStyle/>
                    <a:p>
                      <a:pPr marL="1270" marR="36830" indent="-5080" algn="l">
                        <a:lnSpc>
                          <a:spcPct val="106000"/>
                        </a:lnSpc>
                        <a:spcAft>
                          <a:spcPts val="0"/>
                        </a:spcAft>
                      </a:pPr>
                      <a:r>
                        <a:rPr lang="en-US" sz="1600">
                          <a:effectLst/>
                        </a:rPr>
                        <a:t>10 </a:t>
                      </a:r>
                      <a:endParaRPr lang="en-US" sz="1600">
                        <a:solidFill>
                          <a:srgbClr val="000000"/>
                        </a:solidFill>
                        <a:effectLst/>
                        <a:latin typeface="Arial"/>
                        <a:ea typeface="Arial"/>
                      </a:endParaRPr>
                    </a:p>
                  </a:txBody>
                  <a:tcPr marL="48472" marR="24236" marT="22407" marB="0"/>
                </a:tc>
                <a:tc>
                  <a:txBody>
                    <a:bodyPr/>
                    <a:lstStyle/>
                    <a:p>
                      <a:pPr marL="5080" marR="36830" indent="-5080" algn="l">
                        <a:lnSpc>
                          <a:spcPct val="106000"/>
                        </a:lnSpc>
                        <a:spcAft>
                          <a:spcPts val="0"/>
                        </a:spcAft>
                      </a:pPr>
                      <a:r>
                        <a:rPr lang="en-US" sz="1600">
                          <a:effectLst/>
                        </a:rPr>
                        <a:t>Operator surse regenerabile de energie  </a:t>
                      </a:r>
                      <a:endParaRPr lang="en-US" sz="1600">
                        <a:solidFill>
                          <a:srgbClr val="000000"/>
                        </a:solidFill>
                        <a:effectLst/>
                        <a:latin typeface="Arial"/>
                        <a:ea typeface="Arial"/>
                      </a:endParaRPr>
                    </a:p>
                  </a:txBody>
                  <a:tcPr marL="48472" marR="24236" marT="22407" marB="0"/>
                </a:tc>
                <a:tc>
                  <a:txBody>
                    <a:bodyPr/>
                    <a:lstStyle/>
                    <a:p>
                      <a:pPr marL="36830" marR="36830" indent="-5080" algn="l">
                        <a:lnSpc>
                          <a:spcPct val="106000"/>
                        </a:lnSpc>
                        <a:spcAft>
                          <a:spcPts val="0"/>
                        </a:spcAft>
                      </a:pPr>
                      <a:r>
                        <a:rPr lang="en-US" sz="1600">
                          <a:effectLst/>
                        </a:rPr>
                        <a:t>313113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4 </a:t>
                      </a:r>
                      <a:endParaRPr lang="en-US" sz="1600">
                        <a:solidFill>
                          <a:srgbClr val="000000"/>
                        </a:solidFill>
                        <a:effectLst/>
                        <a:latin typeface="Arial"/>
                        <a:ea typeface="Arial"/>
                      </a:endParaRPr>
                    </a:p>
                  </a:txBody>
                  <a:tcPr marL="48472" marR="24236" marT="22407" marB="0"/>
                </a:tc>
                <a:tc>
                  <a:txBody>
                    <a:bodyPr/>
                    <a:lstStyle/>
                    <a:p>
                      <a:pPr marL="5080" marR="38100" indent="-5080" algn="ctr">
                        <a:lnSpc>
                          <a:spcPct val="106000"/>
                        </a:lnSpc>
                        <a:spcAft>
                          <a:spcPts val="0"/>
                        </a:spcAft>
                      </a:pPr>
                      <a:r>
                        <a:rPr lang="en-US" sz="1600">
                          <a:effectLst/>
                        </a:rPr>
                        <a:t>19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a:effectLst/>
                        </a:rPr>
                        <a:t>1 </a:t>
                      </a:r>
                      <a:endParaRPr lang="en-US" sz="1600">
                        <a:solidFill>
                          <a:srgbClr val="000000"/>
                        </a:solidFill>
                        <a:effectLst/>
                        <a:latin typeface="Arial"/>
                        <a:ea typeface="Arial"/>
                      </a:endParaRPr>
                    </a:p>
                  </a:txBody>
                  <a:tcPr marL="48472" marR="24236" marT="22407" marB="0"/>
                </a:tc>
                <a:tc>
                  <a:txBody>
                    <a:bodyPr/>
                    <a:lstStyle/>
                    <a:p>
                      <a:pPr marL="5080" marR="34925" indent="-5080" algn="ctr">
                        <a:lnSpc>
                          <a:spcPct val="106000"/>
                        </a:lnSpc>
                        <a:spcAft>
                          <a:spcPts val="0"/>
                        </a:spcAft>
                      </a:pPr>
                      <a:r>
                        <a:rPr lang="en-US" sz="1600" dirty="0">
                          <a:effectLst/>
                        </a:rPr>
                        <a:t>1 </a:t>
                      </a:r>
                      <a:endParaRPr lang="en-US" sz="1600" dirty="0">
                        <a:solidFill>
                          <a:srgbClr val="000000"/>
                        </a:solidFill>
                        <a:effectLst/>
                        <a:latin typeface="Arial"/>
                        <a:ea typeface="Arial"/>
                      </a:endParaRPr>
                    </a:p>
                  </a:txBody>
                  <a:tcPr marL="48472" marR="24236" marT="22407" marB="0"/>
                </a:tc>
                <a:tc>
                  <a:txBody>
                    <a:bodyPr/>
                    <a:lstStyle/>
                    <a:p>
                      <a:pPr marL="5080" marR="36830" indent="-5080" algn="ctr">
                        <a:lnSpc>
                          <a:spcPct val="106000"/>
                        </a:lnSpc>
                        <a:spcAft>
                          <a:spcPts val="0"/>
                        </a:spcAft>
                      </a:pPr>
                      <a:r>
                        <a:rPr lang="en-US" sz="1600" dirty="0">
                          <a:effectLst/>
                        </a:rPr>
                        <a:t>1 </a:t>
                      </a:r>
                      <a:endParaRPr lang="en-US" sz="1600" dirty="0">
                        <a:solidFill>
                          <a:srgbClr val="000000"/>
                        </a:solidFill>
                        <a:effectLst/>
                        <a:latin typeface="Arial"/>
                        <a:ea typeface="Arial"/>
                      </a:endParaRPr>
                    </a:p>
                  </a:txBody>
                  <a:tcPr marL="48472" marR="24236" marT="22407" marB="0"/>
                </a:tc>
              </a:tr>
            </a:tbl>
          </a:graphicData>
        </a:graphic>
      </p:graphicFrame>
    </p:spTree>
    <p:extLst>
      <p:ext uri="{BB962C8B-B14F-4D97-AF65-F5344CB8AC3E}">
        <p14:creationId xmlns:p14="http://schemas.microsoft.com/office/powerpoint/2010/main" val="130536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15400" cy="6400800"/>
          </a:xfrm>
          <a:prstGeom prst="rect">
            <a:avLst/>
          </a:prstGeom>
          <a:noFill/>
          <a:ln>
            <a:noFill/>
          </a:ln>
        </p:spPr>
      </p:pic>
    </p:spTree>
    <p:extLst>
      <p:ext uri="{BB962C8B-B14F-4D97-AF65-F5344CB8AC3E}">
        <p14:creationId xmlns:p14="http://schemas.microsoft.com/office/powerpoint/2010/main" val="347613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3744"/>
            <a:ext cx="8686800" cy="6459456"/>
          </a:xfrm>
          <a:prstGeom prst="rect">
            <a:avLst/>
          </a:prstGeom>
          <a:noFill/>
          <a:ln>
            <a:noFill/>
          </a:ln>
        </p:spPr>
      </p:pic>
    </p:spTree>
    <p:extLst>
      <p:ext uri="{BB962C8B-B14F-4D97-AF65-F5344CB8AC3E}">
        <p14:creationId xmlns:p14="http://schemas.microsoft.com/office/powerpoint/2010/main" val="19790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4684401"/>
              </p:ext>
            </p:extLst>
          </p:nvPr>
        </p:nvGraphicFramePr>
        <p:xfrm>
          <a:off x="152401" y="28903"/>
          <a:ext cx="8991601" cy="6975613"/>
        </p:xfrm>
        <a:graphic>
          <a:graphicData uri="http://schemas.openxmlformats.org/drawingml/2006/table">
            <a:tbl>
              <a:tblPr firstRow="1" firstCol="1" bandRow="1">
                <a:tableStyleId>{5C22544A-7EE6-4342-B048-85BDC9FD1C3A}</a:tableStyleId>
              </a:tblPr>
              <a:tblGrid>
                <a:gridCol w="2362199"/>
                <a:gridCol w="1609090"/>
                <a:gridCol w="524510"/>
                <a:gridCol w="1423670"/>
                <a:gridCol w="1498600"/>
                <a:gridCol w="1573532"/>
              </a:tblGrid>
              <a:tr h="606870">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4686">
                <a:tc rowSpan="2">
                  <a:txBody>
                    <a:bodyPr/>
                    <a:lstStyle/>
                    <a:p>
                      <a:pPr algn="ctr">
                        <a:spcAft>
                          <a:spcPts val="0"/>
                        </a:spcAft>
                      </a:pPr>
                      <a:r>
                        <a:rPr lang="en-US" sz="2000" dirty="0" err="1" smtClean="0">
                          <a:solidFill>
                            <a:schemeClr val="lt1"/>
                          </a:solidFill>
                          <a:effectLst/>
                          <a:latin typeface="+mn-lt"/>
                          <a:ea typeface="+mn-ea"/>
                          <a:cs typeface="+mn-cs"/>
                        </a:rPr>
                        <a:t>Programe</a:t>
                      </a:r>
                      <a:r>
                        <a:rPr lang="en-US" sz="2000" baseline="0" dirty="0" smtClean="0">
                          <a:solidFill>
                            <a:schemeClr val="lt1"/>
                          </a:solidFill>
                          <a:effectLst/>
                          <a:latin typeface="+mn-lt"/>
                          <a:ea typeface="+mn-ea"/>
                          <a:cs typeface="+mn-cs"/>
                        </a:rPr>
                        <a:t>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Cost total estimat (€)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a:t>
                      </a:r>
                      <a:endParaRPr lang="en-US" sz="2000" dirty="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2000" dirty="0">
                          <a:effectLst/>
                        </a:rPr>
                        <a:t>Sursă de finanţare (€)</a:t>
                      </a:r>
                      <a:endParaRPr lang="en-US" sz="2000" dirty="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6622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000" dirty="0">
                          <a:effectLst/>
                        </a:rPr>
                        <a:t>FSE </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dirty="0">
                          <a:effectLst/>
                        </a:rPr>
                        <a:t>Buget naţional</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Alte surse</a:t>
                      </a:r>
                      <a:endParaRPr lang="en-US" sz="2000">
                        <a:solidFill>
                          <a:srgbClr val="000000"/>
                        </a:solidFill>
                        <a:effectLst/>
                        <a:latin typeface="Calibri"/>
                        <a:ea typeface="Times New Roman"/>
                        <a:cs typeface="Arial"/>
                      </a:endParaRPr>
                    </a:p>
                  </a:txBody>
                  <a:tcPr marL="68580" marR="68580" marT="0" marB="0" anchor="ctr"/>
                </a:tc>
              </a:tr>
              <a:tr h="836238">
                <a:tc>
                  <a:txBody>
                    <a:bodyPr/>
                    <a:lstStyle/>
                    <a:p>
                      <a:pPr>
                        <a:spcAft>
                          <a:spcPts val="0"/>
                        </a:spcAft>
                      </a:pPr>
                      <a:r>
                        <a:rPr lang="ro-RO" sz="2000" dirty="0">
                          <a:effectLst/>
                        </a:rPr>
                        <a:t>Recunoaşterea învăţării anterioare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54.726.000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4,1%</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32.373.779</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22.352.221</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r>
              <a:tr h="1254358">
                <a:tc>
                  <a:txBody>
                    <a:bodyPr/>
                    <a:lstStyle/>
                    <a:p>
                      <a:pPr>
                        <a:spcAft>
                          <a:spcPts val="0"/>
                        </a:spcAft>
                      </a:pPr>
                      <a:r>
                        <a:rPr lang="ro-RO" sz="2000" dirty="0">
                          <a:effectLst/>
                        </a:rPr>
                        <a:t>Recunoaşterea calificărilor obţinute în străinătate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61.961.250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4,6%</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36.653.872</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25.307.378</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r>
              <a:tr h="1254358">
                <a:tc>
                  <a:txBody>
                    <a:bodyPr/>
                    <a:lstStyle/>
                    <a:p>
                      <a:pPr>
                        <a:spcAft>
                          <a:spcPts val="0"/>
                        </a:spcAft>
                      </a:pPr>
                      <a:r>
                        <a:rPr lang="ro-RO" sz="2000" dirty="0">
                          <a:effectLst/>
                        </a:rPr>
                        <a:t>Implicarea instituţiilor de învăţământ superior în ÎPV</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8.673.000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0,6%</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5.130.610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3.542.390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r>
              <a:tr h="1254358">
                <a:tc>
                  <a:txBody>
                    <a:bodyPr/>
                    <a:lstStyle/>
                    <a:p>
                      <a:pPr>
                        <a:spcAft>
                          <a:spcPts val="0"/>
                        </a:spcAft>
                      </a:pPr>
                      <a:r>
                        <a:rPr lang="ro-RO" sz="2000" dirty="0">
                          <a:effectLst/>
                        </a:rPr>
                        <a:t>Sprijinirea participării la programele europene de mobilitate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a:effectLst/>
                        </a:rPr>
                        <a:t>200.200.000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14,9%</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200.200.000</a:t>
                      </a:r>
                      <a:endParaRPr lang="en-US" sz="20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011053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7495622"/>
              </p:ext>
            </p:extLst>
          </p:nvPr>
        </p:nvGraphicFramePr>
        <p:xfrm>
          <a:off x="-1" y="28903"/>
          <a:ext cx="9144002" cy="6649018"/>
        </p:xfrm>
        <a:graphic>
          <a:graphicData uri="http://schemas.openxmlformats.org/drawingml/2006/table">
            <a:tbl>
              <a:tblPr firstRow="1" firstCol="1" bandRow="1">
                <a:tableStyleId>{5C22544A-7EE6-4342-B048-85BDC9FD1C3A}</a:tableStyleId>
              </a:tblPr>
              <a:tblGrid>
                <a:gridCol w="2209801"/>
                <a:gridCol w="1524000"/>
                <a:gridCol w="677778"/>
                <a:gridCol w="1604211"/>
                <a:gridCol w="1524000"/>
                <a:gridCol w="1604212"/>
              </a:tblGrid>
              <a:tr h="353916">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138">
                <a:tc rowSpan="2">
                  <a:txBody>
                    <a:bodyPr/>
                    <a:lstStyle/>
                    <a:p>
                      <a:pPr algn="ctr">
                        <a:spcAft>
                          <a:spcPts val="0"/>
                        </a:spcAft>
                      </a:pPr>
                      <a:r>
                        <a:rPr lang="ro-RO" sz="2000" dirty="0">
                          <a:effectLst/>
                        </a:rPr>
                        <a:t>Măsuri</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Cost total estimat (€)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a:t>
                      </a:r>
                      <a:endParaRPr lang="en-US" sz="2000" dirty="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2000" dirty="0">
                          <a:effectLst/>
                        </a:rPr>
                        <a:t>Sursă de finanţare (€)</a:t>
                      </a:r>
                      <a:endParaRPr lang="en-US" sz="2000" dirty="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576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000" dirty="0">
                          <a:effectLst/>
                        </a:rPr>
                        <a:t>FSE </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dirty="0">
                          <a:effectLst/>
                        </a:rPr>
                        <a:t>Buget naţional</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Alte surse</a:t>
                      </a:r>
                      <a:endParaRPr lang="en-US" sz="2000">
                        <a:solidFill>
                          <a:srgbClr val="000000"/>
                        </a:solidFill>
                        <a:effectLst/>
                        <a:latin typeface="Calibri"/>
                        <a:ea typeface="Times New Roman"/>
                        <a:cs typeface="Arial"/>
                      </a:endParaRPr>
                    </a:p>
                  </a:txBody>
                  <a:tcPr marL="68580" marR="68580" marT="0" marB="0" anchor="ctr"/>
                </a:tc>
              </a:tr>
              <a:tr h="353916">
                <a:tc>
                  <a:txBody>
                    <a:bodyPr/>
                    <a:lstStyle/>
                    <a:p>
                      <a:pPr>
                        <a:spcAft>
                          <a:spcPts val="0"/>
                        </a:spcAft>
                      </a:pPr>
                      <a:r>
                        <a:rPr lang="ro-RO" sz="1800" dirty="0">
                          <a:effectLst/>
                        </a:rPr>
                        <a:t>Finanţarea pentru diversificarea ofertei</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dirty="0">
                          <a:effectLst/>
                        </a:rPr>
                        <a:t>71.380.000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5,3%</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42.225.640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29.154.360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353916">
                <a:tc>
                  <a:txBody>
                    <a:bodyPr/>
                    <a:lstStyle/>
                    <a:p>
                      <a:pPr>
                        <a:spcAft>
                          <a:spcPts val="0"/>
                        </a:spcAft>
                      </a:pPr>
                      <a:r>
                        <a:rPr lang="ro-RO" sz="1800" dirty="0">
                          <a:effectLst/>
                        </a:rPr>
                        <a:t>Finanţarea pentru creşterea cererii</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203.075.000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15,1%</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120.131.294</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82.943.706</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707831">
                <a:tc>
                  <a:txBody>
                    <a:bodyPr/>
                    <a:lstStyle/>
                    <a:p>
                      <a:pPr>
                        <a:spcAft>
                          <a:spcPts val="0"/>
                        </a:spcAft>
                      </a:pPr>
                      <a:r>
                        <a:rPr lang="ro-RO" sz="1800" dirty="0">
                          <a:effectLst/>
                        </a:rPr>
                        <a:t>Vouchere, burse şi consiliere pentru şomeri</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377.306.000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28,0%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377.306.000</a:t>
                      </a:r>
                      <a:endParaRPr lang="en-US" sz="1800" dirty="0">
                        <a:solidFill>
                          <a:srgbClr val="000000"/>
                        </a:solidFill>
                        <a:effectLst/>
                        <a:latin typeface="Calibri"/>
                        <a:ea typeface="Times New Roman"/>
                        <a:cs typeface="Arial"/>
                      </a:endParaRPr>
                    </a:p>
                  </a:txBody>
                  <a:tcPr marL="68580" marR="68580" marT="0" marB="0"/>
                </a:tc>
              </a:tr>
              <a:tr h="707831">
                <a:tc>
                  <a:txBody>
                    <a:bodyPr/>
                    <a:lstStyle/>
                    <a:p>
                      <a:pPr>
                        <a:spcAft>
                          <a:spcPts val="0"/>
                        </a:spcAft>
                      </a:pPr>
                      <a:r>
                        <a:rPr lang="ro-RO" sz="1800" dirty="0">
                          <a:effectLst/>
                        </a:rPr>
                        <a:t>Finanţarea pentru încurajarea pieţei de ÎPV</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85.800.000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6,4%</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50.755.952</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35.044.048</a:t>
                      </a:r>
                      <a:endParaRPr lang="en-US" sz="1800" dirty="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707831">
                <a:tc>
                  <a:txBody>
                    <a:bodyPr/>
                    <a:lstStyle/>
                    <a:p>
                      <a:pPr>
                        <a:spcAft>
                          <a:spcPts val="0"/>
                        </a:spcAft>
                      </a:pPr>
                      <a:r>
                        <a:rPr lang="ro-RO" sz="1800" dirty="0">
                          <a:effectLst/>
                        </a:rPr>
                        <a:t>Îmbunătăţirea calităţii şi disponibilităţii informaţiilor</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1.588.000</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939.399</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a:effectLst/>
                        </a:rPr>
                        <a:t>648.601</a:t>
                      </a:r>
                      <a:endParaRPr lang="en-US" sz="1800">
                        <a:solidFill>
                          <a:srgbClr val="000000"/>
                        </a:solidFill>
                        <a:effectLst/>
                        <a:latin typeface="Calibri"/>
                        <a:ea typeface="Times New Roman"/>
                        <a:cs typeface="Arial"/>
                      </a:endParaRPr>
                    </a:p>
                  </a:txBody>
                  <a:tcPr marL="68580" marR="68580" marT="0" marB="0"/>
                </a:tc>
                <a:tc>
                  <a:txBody>
                    <a:bodyPr/>
                    <a:lstStyle/>
                    <a:p>
                      <a:pPr algn="ct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60385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3903452"/>
              </p:ext>
            </p:extLst>
          </p:nvPr>
        </p:nvGraphicFramePr>
        <p:xfrm>
          <a:off x="0" y="28901"/>
          <a:ext cx="9144001" cy="6915489"/>
        </p:xfrm>
        <a:graphic>
          <a:graphicData uri="http://schemas.openxmlformats.org/drawingml/2006/table">
            <a:tbl>
              <a:tblPr firstRow="1" firstCol="1" bandRow="1">
                <a:tableStyleId>{5C22544A-7EE6-4342-B048-85BDC9FD1C3A}</a:tableStyleId>
              </a:tblPr>
              <a:tblGrid>
                <a:gridCol w="2579481"/>
                <a:gridCol w="1602964"/>
                <a:gridCol w="839648"/>
                <a:gridCol w="1297637"/>
                <a:gridCol w="1221306"/>
                <a:gridCol w="1602965"/>
              </a:tblGrid>
              <a:tr h="482013">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4106">
                <a:tc rowSpan="2">
                  <a:txBody>
                    <a:bodyPr/>
                    <a:lstStyle/>
                    <a:p>
                      <a:pPr algn="ctr">
                        <a:spcAft>
                          <a:spcPts val="0"/>
                        </a:spcAft>
                      </a:pPr>
                      <a:r>
                        <a:rPr lang="ro-RO" sz="1800" dirty="0">
                          <a:effectLst/>
                        </a:rPr>
                        <a:t>Măsuri</a:t>
                      </a:r>
                      <a:endParaRPr lang="en-US" sz="18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dirty="0">
                          <a:effectLst/>
                        </a:rPr>
                        <a:t>Cost total estimat (€) </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2000">
                          <a:effectLst/>
                        </a:rPr>
                        <a:t>%</a:t>
                      </a:r>
                      <a:endParaRPr lang="en-US" sz="200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2000">
                          <a:effectLst/>
                        </a:rPr>
                        <a:t>Sursă de finanţare (€)</a:t>
                      </a:r>
                      <a:endParaRPr lang="en-US" sz="200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6404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000" dirty="0">
                          <a:effectLst/>
                        </a:rPr>
                        <a:t>FSE </a:t>
                      </a:r>
                      <a:endParaRPr lang="en-US" sz="20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Buget naţional</a:t>
                      </a:r>
                      <a:endParaRPr lang="en-US" sz="200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2000">
                          <a:effectLst/>
                        </a:rPr>
                        <a:t>Alte surse</a:t>
                      </a:r>
                      <a:endParaRPr lang="en-US" sz="2000">
                        <a:solidFill>
                          <a:srgbClr val="000000"/>
                        </a:solidFill>
                        <a:effectLst/>
                        <a:latin typeface="Calibri"/>
                        <a:ea typeface="Times New Roman"/>
                        <a:cs typeface="Arial"/>
                      </a:endParaRPr>
                    </a:p>
                  </a:txBody>
                  <a:tcPr marL="68580" marR="68580" marT="0" marB="0" anchor="ctr"/>
                </a:tc>
              </a:tr>
              <a:tr h="1938227">
                <a:tc>
                  <a:txBody>
                    <a:bodyPr/>
                    <a:lstStyle/>
                    <a:p>
                      <a:pPr>
                        <a:spcAft>
                          <a:spcPts val="0"/>
                        </a:spcAft>
                      </a:pPr>
                      <a:r>
                        <a:rPr lang="ro-RO" sz="1800" dirty="0">
                          <a:effectLst/>
                        </a:rPr>
                        <a:t>Evaluarea nevoilor de competenţe şi dezvoltarea unui set de competenţe mai cuprinzător</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2.113.000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0,2%</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2.113.000</a:t>
                      </a:r>
                      <a:endParaRPr lang="en-US" sz="2000">
                        <a:solidFill>
                          <a:srgbClr val="000000"/>
                        </a:solidFill>
                        <a:effectLst/>
                        <a:latin typeface="Calibri"/>
                        <a:ea typeface="Times New Roman"/>
                        <a:cs typeface="Arial"/>
                      </a:endParaRPr>
                    </a:p>
                  </a:txBody>
                  <a:tcPr marL="68580" marR="68580" marT="0" marB="0"/>
                </a:tc>
              </a:tr>
              <a:tr h="775291">
                <a:tc>
                  <a:txBody>
                    <a:bodyPr/>
                    <a:lstStyle/>
                    <a:p>
                      <a:pPr>
                        <a:spcAft>
                          <a:spcPts val="0"/>
                        </a:spcAft>
                      </a:pPr>
                      <a:r>
                        <a:rPr lang="ro-RO" sz="1800" dirty="0">
                          <a:effectLst/>
                        </a:rPr>
                        <a:t>Monitorizarea şi evaluarea ÎPV</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500.000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500.000</a:t>
                      </a:r>
                      <a:endParaRPr lang="en-US" sz="2000">
                        <a:solidFill>
                          <a:srgbClr val="000000"/>
                        </a:solidFill>
                        <a:effectLst/>
                        <a:latin typeface="Calibri"/>
                        <a:ea typeface="Times New Roman"/>
                        <a:cs typeface="Arial"/>
                      </a:endParaRPr>
                    </a:p>
                  </a:txBody>
                  <a:tcPr marL="68580" marR="68580" marT="0" marB="0"/>
                </a:tc>
              </a:tr>
              <a:tr h="1162936">
                <a:tc>
                  <a:txBody>
                    <a:bodyPr/>
                    <a:lstStyle/>
                    <a:p>
                      <a:pPr>
                        <a:spcAft>
                          <a:spcPts val="0"/>
                        </a:spcAft>
                      </a:pPr>
                      <a:r>
                        <a:rPr lang="ro-RO" sz="1800" dirty="0">
                          <a:effectLst/>
                        </a:rPr>
                        <a:t>Crearea unui sistem de asigurare a calităţii pentru ÎPV</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dirty="0">
                          <a:effectLst/>
                        </a:rPr>
                        <a:t>1.125.000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0,1%</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665.506</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459.494</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a:effectLst/>
                        </a:rPr>
                        <a:t>0</a:t>
                      </a:r>
                      <a:endParaRPr lang="en-US" sz="2000">
                        <a:solidFill>
                          <a:srgbClr val="000000"/>
                        </a:solidFill>
                        <a:effectLst/>
                        <a:latin typeface="Calibri"/>
                        <a:ea typeface="Times New Roman"/>
                        <a:cs typeface="Arial"/>
                      </a:endParaRPr>
                    </a:p>
                  </a:txBody>
                  <a:tcPr marL="68580" marR="68580" marT="0" marB="0"/>
                </a:tc>
              </a:tr>
              <a:tr h="1162936">
                <a:tc>
                  <a:txBody>
                    <a:bodyPr/>
                    <a:lstStyle/>
                    <a:p>
                      <a:pPr>
                        <a:spcAft>
                          <a:spcPts val="0"/>
                        </a:spcAft>
                      </a:pPr>
                      <a:r>
                        <a:rPr lang="ro-RO" sz="1800" dirty="0">
                          <a:effectLst/>
                        </a:rPr>
                        <a:t>Consolidarea furnizării de formare profesională</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2000">
                          <a:effectLst/>
                        </a:rPr>
                        <a:t>218.700.000</a:t>
                      </a:r>
                      <a:endParaRPr lang="en-US" sz="20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16,2%</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0</a:t>
                      </a:r>
                      <a:endParaRPr lang="en-US" sz="20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2000" dirty="0">
                          <a:effectLst/>
                        </a:rPr>
                        <a:t>218.700.000</a:t>
                      </a:r>
                      <a:endParaRPr lang="en-US" sz="20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51705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2003501"/>
              </p:ext>
            </p:extLst>
          </p:nvPr>
        </p:nvGraphicFramePr>
        <p:xfrm>
          <a:off x="15766" y="28901"/>
          <a:ext cx="9128235" cy="6472759"/>
        </p:xfrm>
        <a:graphic>
          <a:graphicData uri="http://schemas.openxmlformats.org/drawingml/2006/table">
            <a:tbl>
              <a:tblPr firstRow="1" firstCol="1" bandRow="1">
                <a:tableStyleId>{5C22544A-7EE6-4342-B048-85BDC9FD1C3A}</a:tableStyleId>
              </a:tblPr>
              <a:tblGrid>
                <a:gridCol w="2346434"/>
                <a:gridCol w="1676400"/>
                <a:gridCol w="685800"/>
                <a:gridCol w="1524000"/>
                <a:gridCol w="1447800"/>
                <a:gridCol w="1447801"/>
              </a:tblGrid>
              <a:tr h="341100">
                <a:tc gridSpan="6">
                  <a:txBody>
                    <a:bodyPr/>
                    <a:lstStyle/>
                    <a:p>
                      <a:pPr algn="ctr">
                        <a:spcAft>
                          <a:spcPts val="0"/>
                        </a:spcAft>
                      </a:pPr>
                      <a:r>
                        <a:rPr lang="ro-RO" sz="2400" dirty="0" smtClean="0">
                          <a:effectLst/>
                        </a:rPr>
                        <a:t>Costuri </a:t>
                      </a:r>
                      <a:r>
                        <a:rPr lang="ro-RO" sz="2400" dirty="0">
                          <a:effectLst/>
                        </a:rPr>
                        <a:t>estimate pentru fiecare măsură şi sursele de finanţare (2014-2020)</a:t>
                      </a:r>
                      <a:endParaRPr lang="en-US" sz="2400" dirty="0">
                        <a:solidFill>
                          <a:srgbClr val="000000"/>
                        </a:solidFill>
                        <a:effectLst/>
                        <a:latin typeface="Calibri"/>
                        <a:ea typeface="Times New Roman"/>
                        <a:cs typeface="Arial"/>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6734">
                <a:tc rowSpan="2">
                  <a:txBody>
                    <a:bodyPr/>
                    <a:lstStyle/>
                    <a:p>
                      <a:pPr algn="ctr">
                        <a:spcAft>
                          <a:spcPts val="0"/>
                        </a:spcAft>
                      </a:pPr>
                      <a:r>
                        <a:rPr lang="ro-RO" sz="2000" dirty="0">
                          <a:effectLst/>
                        </a:rPr>
                        <a:t>Măsuri</a:t>
                      </a:r>
                      <a:endParaRPr lang="en-US" sz="20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1800" dirty="0">
                          <a:effectLst/>
                        </a:rPr>
                        <a:t>Cost total estimat (€) </a:t>
                      </a:r>
                      <a:endParaRPr lang="en-US" sz="1800" dirty="0">
                        <a:solidFill>
                          <a:srgbClr val="000000"/>
                        </a:solidFill>
                        <a:effectLst/>
                        <a:latin typeface="Calibri"/>
                        <a:ea typeface="Times New Roman"/>
                        <a:cs typeface="Arial"/>
                      </a:endParaRPr>
                    </a:p>
                  </a:txBody>
                  <a:tcPr marL="68580" marR="68580" marT="0" marB="0" anchor="ctr"/>
                </a:tc>
                <a:tc rowSpan="2">
                  <a:txBody>
                    <a:bodyPr/>
                    <a:lstStyle/>
                    <a:p>
                      <a:pPr algn="ctr">
                        <a:spcAft>
                          <a:spcPts val="0"/>
                        </a:spcAft>
                      </a:pPr>
                      <a:r>
                        <a:rPr lang="ro-RO" sz="1800">
                          <a:effectLst/>
                        </a:rPr>
                        <a:t>%</a:t>
                      </a:r>
                      <a:endParaRPr lang="en-US" sz="1800">
                        <a:solidFill>
                          <a:srgbClr val="000000"/>
                        </a:solidFill>
                        <a:effectLst/>
                        <a:latin typeface="Calibri"/>
                        <a:ea typeface="Times New Roman"/>
                        <a:cs typeface="Arial"/>
                      </a:endParaRPr>
                    </a:p>
                  </a:txBody>
                  <a:tcPr marL="68580" marR="68580" marT="0" marB="0" anchor="ctr"/>
                </a:tc>
                <a:tc gridSpan="3">
                  <a:txBody>
                    <a:bodyPr/>
                    <a:lstStyle/>
                    <a:p>
                      <a:pPr algn="ctr">
                        <a:spcAft>
                          <a:spcPts val="0"/>
                        </a:spcAft>
                      </a:pPr>
                      <a:r>
                        <a:rPr lang="ro-RO" sz="1800">
                          <a:effectLst/>
                        </a:rPr>
                        <a:t>Sursă de finanţare (€)</a:t>
                      </a:r>
                      <a:endParaRPr lang="en-US" sz="1800">
                        <a:solidFill>
                          <a:srgbClr val="000000"/>
                        </a:solidFill>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5686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800" dirty="0">
                          <a:effectLst/>
                        </a:rPr>
                        <a:t>FSE </a:t>
                      </a:r>
                      <a:endParaRPr lang="en-US" sz="1800" dirty="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Buget naţional</a:t>
                      </a:r>
                      <a:endParaRPr lang="en-US" sz="1800">
                        <a:solidFill>
                          <a:srgbClr val="000000"/>
                        </a:solidFill>
                        <a:effectLst/>
                        <a:latin typeface="Calibri"/>
                        <a:ea typeface="Times New Roman"/>
                        <a:cs typeface="Arial"/>
                      </a:endParaRPr>
                    </a:p>
                  </a:txBody>
                  <a:tcPr marL="68580" marR="68580" marT="0" marB="0" anchor="ctr"/>
                </a:tc>
                <a:tc>
                  <a:txBody>
                    <a:bodyPr/>
                    <a:lstStyle/>
                    <a:p>
                      <a:pPr algn="ctr">
                        <a:spcAft>
                          <a:spcPts val="0"/>
                        </a:spcAft>
                      </a:pPr>
                      <a:r>
                        <a:rPr lang="ro-RO" sz="1800">
                          <a:effectLst/>
                        </a:rPr>
                        <a:t>Alte surse</a:t>
                      </a:r>
                      <a:endParaRPr lang="en-US" sz="1800">
                        <a:solidFill>
                          <a:srgbClr val="000000"/>
                        </a:solidFill>
                        <a:effectLst/>
                        <a:latin typeface="Calibri"/>
                        <a:ea typeface="Times New Roman"/>
                        <a:cs typeface="Arial"/>
                      </a:endParaRPr>
                    </a:p>
                  </a:txBody>
                  <a:tcPr marL="68580" marR="68580" marT="0" marB="0" anchor="ctr"/>
                </a:tc>
              </a:tr>
              <a:tr h="682199">
                <a:tc>
                  <a:txBody>
                    <a:bodyPr/>
                    <a:lstStyle/>
                    <a:p>
                      <a:pPr>
                        <a:spcAft>
                          <a:spcPts val="0"/>
                        </a:spcAft>
                      </a:pPr>
                      <a:r>
                        <a:rPr lang="ro-RO" sz="2000" dirty="0">
                          <a:effectLst/>
                        </a:rPr>
                        <a:t>Îmbunătăţirea Cadrului Naţional al Calificărilor</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1.250.000</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739.452</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510.548</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a:t>
                      </a:r>
                      <a:endParaRPr lang="en-US" sz="1800">
                        <a:solidFill>
                          <a:srgbClr val="000000"/>
                        </a:solidFill>
                        <a:effectLst/>
                        <a:latin typeface="Calibri"/>
                        <a:ea typeface="Times New Roman"/>
                        <a:cs typeface="Arial"/>
                      </a:endParaRPr>
                    </a:p>
                  </a:txBody>
                  <a:tcPr marL="68580" marR="68580" marT="0" marB="0"/>
                </a:tc>
              </a:tr>
              <a:tr h="682199">
                <a:tc>
                  <a:txBody>
                    <a:bodyPr/>
                    <a:lstStyle/>
                    <a:p>
                      <a:pPr>
                        <a:spcAft>
                          <a:spcPts val="0"/>
                        </a:spcAft>
                      </a:pPr>
                      <a:r>
                        <a:rPr lang="ro-RO" sz="2000" dirty="0">
                          <a:effectLst/>
                        </a:rPr>
                        <a:t>Consolidarea coordonării între părțile interesate</a:t>
                      </a:r>
                      <a:endParaRPr lang="en-US" sz="20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1.875.000</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1.109.177</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765.823</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341100">
                <a:tc>
                  <a:txBody>
                    <a:bodyPr/>
                    <a:lstStyle/>
                    <a:p>
                      <a:pPr>
                        <a:spcAft>
                          <a:spcPts val="0"/>
                        </a:spcAft>
                      </a:pPr>
                      <a:r>
                        <a:rPr lang="ro-RO" sz="2000">
                          <a:effectLst/>
                        </a:rPr>
                        <a:t>Îmbunătăţirea serviciilor de consiliere </a:t>
                      </a:r>
                      <a:endParaRPr lang="en-US" sz="20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55.000.000</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4,1%</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32.535.867</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22.464.133</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426374">
                <a:tc>
                  <a:txBody>
                    <a:bodyPr/>
                    <a:lstStyle/>
                    <a:p>
                      <a:pPr>
                        <a:spcAft>
                          <a:spcPts val="0"/>
                        </a:spcAft>
                      </a:pPr>
                      <a:r>
                        <a:rPr lang="ro-RO" sz="2000">
                          <a:effectLst/>
                        </a:rPr>
                        <a:t>Promovarea campaniilor de conştientizare</a:t>
                      </a:r>
                      <a:endParaRPr lang="en-US" sz="20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1.250.000</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a:effectLst/>
                        </a:rPr>
                        <a:t>0,1%</a:t>
                      </a:r>
                      <a:endParaRPr lang="en-US" sz="180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739.452</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510.548</a:t>
                      </a:r>
                      <a:endParaRPr lang="en-US" sz="1800" dirty="0">
                        <a:solidFill>
                          <a:srgbClr val="000000"/>
                        </a:solidFill>
                        <a:effectLst/>
                        <a:latin typeface="Calibri"/>
                        <a:ea typeface="Times New Roman"/>
                        <a:cs typeface="Arial"/>
                      </a:endParaRPr>
                    </a:p>
                  </a:txBody>
                  <a:tcPr marL="68580" marR="68580" marT="0" marB="0"/>
                </a:tc>
                <a:tc>
                  <a:txBody>
                    <a:bodyPr/>
                    <a:lstStyle/>
                    <a:p>
                      <a:pPr algn="r">
                        <a:spcAft>
                          <a:spcPts val="0"/>
                        </a:spcAft>
                      </a:pPr>
                      <a:r>
                        <a:rPr lang="ro-RO" sz="1800" dirty="0">
                          <a:effectLst/>
                        </a:rPr>
                        <a:t>0</a:t>
                      </a:r>
                      <a:endParaRPr lang="en-US" sz="1800" dirty="0">
                        <a:solidFill>
                          <a:srgbClr val="000000"/>
                        </a:solidFill>
                        <a:effectLst/>
                        <a:latin typeface="Calibri"/>
                        <a:ea typeface="Times New Roman"/>
                        <a:cs typeface="Arial"/>
                      </a:endParaRPr>
                    </a:p>
                  </a:txBody>
                  <a:tcPr marL="68580" marR="68580" marT="0" marB="0"/>
                </a:tc>
              </a:tr>
              <a:tr h="503121">
                <a:tc>
                  <a:txBody>
                    <a:bodyPr/>
                    <a:lstStyle/>
                    <a:p>
                      <a:pPr algn="r">
                        <a:spcAft>
                          <a:spcPts val="0"/>
                        </a:spcAft>
                      </a:pPr>
                      <a:r>
                        <a:rPr lang="ro-RO" sz="2000">
                          <a:effectLst/>
                        </a:rPr>
                        <a:t>Total</a:t>
                      </a:r>
                      <a:endParaRPr lang="en-US" sz="20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1.346.522.250</a:t>
                      </a:r>
                      <a:endParaRPr lang="en-US" sz="18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100,0%</a:t>
                      </a:r>
                      <a:endParaRPr lang="en-US" sz="18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a:effectLst/>
                        </a:rPr>
                        <a:t>324.000.000</a:t>
                      </a:r>
                      <a:endParaRPr lang="en-US" sz="180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223.703.250</a:t>
                      </a:r>
                      <a:endParaRPr lang="en-US" sz="1800" dirty="0">
                        <a:solidFill>
                          <a:srgbClr val="000000"/>
                        </a:solidFill>
                        <a:effectLst/>
                        <a:latin typeface="Calibri"/>
                        <a:ea typeface="Times New Roman"/>
                        <a:cs typeface="Arial"/>
                      </a:endParaRPr>
                    </a:p>
                  </a:txBody>
                  <a:tcPr marL="68580" marR="68580" marT="0" marB="0" anchor="ctr"/>
                </a:tc>
                <a:tc>
                  <a:txBody>
                    <a:bodyPr/>
                    <a:lstStyle/>
                    <a:p>
                      <a:pPr algn="r">
                        <a:spcAft>
                          <a:spcPts val="0"/>
                        </a:spcAft>
                      </a:pPr>
                      <a:r>
                        <a:rPr lang="ro-RO" sz="1800" dirty="0">
                          <a:effectLst/>
                        </a:rPr>
                        <a:t>798.819.000</a:t>
                      </a:r>
                      <a:endParaRPr lang="en-US" sz="1800" dirty="0">
                        <a:solidFill>
                          <a:srgbClr val="000000"/>
                        </a:solidFill>
                        <a:effectLst/>
                        <a:latin typeface="Calibri"/>
                        <a:ea typeface="Times New Roman"/>
                        <a:cs typeface="Arial"/>
                      </a:endParaRPr>
                    </a:p>
                  </a:txBody>
                  <a:tcPr marL="68580" marR="68580" marT="0" marB="0" anchor="ctr"/>
                </a:tc>
              </a:tr>
            </a:tbl>
          </a:graphicData>
        </a:graphic>
      </p:graphicFrame>
    </p:spTree>
    <p:extLst>
      <p:ext uri="{BB962C8B-B14F-4D97-AF65-F5344CB8AC3E}">
        <p14:creationId xmlns:p14="http://schemas.microsoft.com/office/powerpoint/2010/main" val="258819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2644894"/>
              </p:ext>
            </p:extLst>
          </p:nvPr>
        </p:nvGraphicFramePr>
        <p:xfrm>
          <a:off x="79806" y="0"/>
          <a:ext cx="9064193" cy="6934200"/>
        </p:xfrm>
        <a:graphic>
          <a:graphicData uri="http://schemas.openxmlformats.org/drawingml/2006/table">
            <a:tbl>
              <a:tblPr firstRow="1" firstCol="1" bandRow="1">
                <a:tableStyleId>{5C22544A-7EE6-4342-B048-85BDC9FD1C3A}</a:tableStyleId>
              </a:tblPr>
              <a:tblGrid>
                <a:gridCol w="2587194"/>
                <a:gridCol w="2743200"/>
                <a:gridCol w="1086101"/>
                <a:gridCol w="2647698"/>
              </a:tblGrid>
              <a:tr h="326571">
                <a:tc gridSpan="4">
                  <a:txBody>
                    <a:bodyPr/>
                    <a:lstStyle/>
                    <a:p>
                      <a:pPr algn="ctr">
                        <a:spcAft>
                          <a:spcPts val="0"/>
                        </a:spcAft>
                      </a:pPr>
                      <a:r>
                        <a:rPr lang="ro-RO" sz="2000" dirty="0" smtClean="0">
                          <a:effectLst/>
                        </a:rPr>
                        <a:t>Principalii </a:t>
                      </a:r>
                      <a:r>
                        <a:rPr lang="ro-RO" sz="2000" dirty="0">
                          <a:effectLst/>
                        </a:rPr>
                        <a:t>beneficiari ai ÎPV 2014-2020</a:t>
                      </a:r>
                      <a:endParaRPr lang="en-US" sz="2000" dirty="0">
                        <a:solidFill>
                          <a:srgbClr val="000000"/>
                        </a:solidFill>
                        <a:effectLst/>
                        <a:latin typeface="Calibri"/>
                        <a:ea typeface="Times New Roman"/>
                        <a:cs typeface="Arial"/>
                      </a:endParaRPr>
                    </a:p>
                  </a:txBody>
                  <a:tcPr marL="55104" marR="55104" marT="0" marB="0" anchor="ctr">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79714">
                <a:tc gridSpan="2">
                  <a:txBody>
                    <a:bodyPr/>
                    <a:lstStyle/>
                    <a:p>
                      <a:pPr algn="ctr">
                        <a:spcAft>
                          <a:spcPts val="0"/>
                        </a:spcAft>
                      </a:pPr>
                      <a:r>
                        <a:rPr lang="ro-RO" sz="1800">
                          <a:effectLst/>
                        </a:rPr>
                        <a:t>Grupuri ţintă</a:t>
                      </a:r>
                      <a:endParaRPr lang="en-US" sz="18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ctr">
                        <a:spcAft>
                          <a:spcPts val="0"/>
                        </a:spcAft>
                      </a:pPr>
                      <a:r>
                        <a:rPr lang="ro-RO" sz="1400" dirty="0">
                          <a:effectLst/>
                        </a:rPr>
                        <a:t>Număr de beneficiari estimat</a:t>
                      </a:r>
                      <a:endParaRPr lang="en-US" sz="1400" dirty="0">
                        <a:solidFill>
                          <a:srgbClr val="000000"/>
                        </a:solidFill>
                        <a:effectLst/>
                        <a:latin typeface="Calibri"/>
                        <a:ea typeface="Times New Roman"/>
                        <a:cs typeface="Arial"/>
                      </a:endParaRPr>
                    </a:p>
                  </a:txBody>
                  <a:tcPr marL="55104" marR="55104" marT="0" marB="0" anchor="ctr"/>
                </a:tc>
                <a:tc>
                  <a:txBody>
                    <a:bodyPr/>
                    <a:lstStyle/>
                    <a:p>
                      <a:pPr algn="ctr">
                        <a:spcAft>
                          <a:spcPts val="0"/>
                        </a:spcAft>
                      </a:pPr>
                      <a:r>
                        <a:rPr lang="ro-RO" sz="1800" dirty="0" smtClean="0">
                          <a:effectLst/>
                        </a:rPr>
                        <a:t>Măsuri</a:t>
                      </a:r>
                      <a:endParaRPr lang="en-US" sz="1800" dirty="0">
                        <a:solidFill>
                          <a:srgbClr val="000000"/>
                        </a:solidFill>
                        <a:effectLst/>
                        <a:latin typeface="Calibri"/>
                        <a:ea typeface="Times New Roman"/>
                        <a:cs typeface="Arial"/>
                      </a:endParaRPr>
                    </a:p>
                  </a:txBody>
                  <a:tcPr marL="55104" marR="55104" marT="0" marB="0" anchor="ctr"/>
                </a:tc>
              </a:tr>
              <a:tr h="653143">
                <a:tc gridSpan="2">
                  <a:txBody>
                    <a:bodyPr/>
                    <a:lstStyle/>
                    <a:p>
                      <a:pPr>
                        <a:spcAft>
                          <a:spcPts val="0"/>
                        </a:spcAft>
                      </a:pPr>
                      <a:r>
                        <a:rPr lang="ro-RO" sz="1800" dirty="0">
                          <a:effectLst/>
                        </a:rPr>
                        <a:t>Persoane cu competenţe recunoscute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151.200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Recunoaşterea învăţării anterioare</a:t>
                      </a:r>
                      <a:endParaRPr lang="en-US" sz="1800">
                        <a:solidFill>
                          <a:srgbClr val="000000"/>
                        </a:solidFill>
                        <a:effectLst/>
                        <a:latin typeface="Calibri"/>
                        <a:ea typeface="Times New Roman"/>
                        <a:cs typeface="Arial"/>
                      </a:endParaRPr>
                    </a:p>
                  </a:txBody>
                  <a:tcPr marL="55104" marR="55104" marT="0" marB="0"/>
                </a:tc>
              </a:tr>
              <a:tr h="653143">
                <a:tc gridSpan="2">
                  <a:txBody>
                    <a:bodyPr/>
                    <a:lstStyle/>
                    <a:p>
                      <a:pPr>
                        <a:spcAft>
                          <a:spcPts val="0"/>
                        </a:spcAft>
                      </a:pPr>
                      <a:r>
                        <a:rPr lang="ro-RO" sz="1800" dirty="0">
                          <a:effectLst/>
                        </a:rPr>
                        <a:t>Români care trăiesc în străinătate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182.040</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Recunoaşterea calificărilor obţinute în străinătate</a:t>
                      </a:r>
                      <a:endParaRPr lang="en-US" sz="1800">
                        <a:solidFill>
                          <a:srgbClr val="000000"/>
                        </a:solidFill>
                        <a:effectLst/>
                        <a:latin typeface="Calibri"/>
                        <a:ea typeface="Times New Roman"/>
                        <a:cs typeface="Arial"/>
                      </a:endParaRPr>
                    </a:p>
                  </a:txBody>
                  <a:tcPr marL="55104" marR="55104" marT="0" marB="0"/>
                </a:tc>
              </a:tr>
              <a:tr h="979714">
                <a:tc>
                  <a:txBody>
                    <a:bodyPr/>
                    <a:lstStyle/>
                    <a:p>
                      <a:pPr>
                        <a:spcAft>
                          <a:spcPts val="0"/>
                        </a:spcAft>
                      </a:pPr>
                      <a:r>
                        <a:rPr lang="ro-RO" sz="1800">
                          <a:effectLst/>
                        </a:rPr>
                        <a:t>Personalul instituţiilor de învăţământ superior</a:t>
                      </a:r>
                      <a:endParaRPr lang="en-US" sz="1800">
                        <a:solidFill>
                          <a:srgbClr val="000000"/>
                        </a:solidFill>
                        <a:effectLst/>
                        <a:latin typeface="Calibri"/>
                        <a:ea typeface="Times New Roman"/>
                        <a:cs typeface="Arial"/>
                      </a:endParaRPr>
                    </a:p>
                  </a:txBody>
                  <a:tcPr marL="55104" marR="55104" marT="0" marB="0" anchor="ctr"/>
                </a:tc>
                <a:tc>
                  <a:txBody>
                    <a:bodyPr/>
                    <a:lstStyle/>
                    <a:p>
                      <a:pPr>
                        <a:spcAft>
                          <a:spcPts val="0"/>
                        </a:spcAft>
                      </a:pPr>
                      <a:r>
                        <a:rPr lang="ro-RO" sz="1800" dirty="0">
                          <a:effectLst/>
                        </a:rPr>
                        <a:t>Profesori universitari, rectori şi decani </a:t>
                      </a:r>
                      <a:endParaRPr lang="en-US" sz="1800" dirty="0">
                        <a:solidFill>
                          <a:srgbClr val="000000"/>
                        </a:solidFill>
                        <a:effectLst/>
                        <a:latin typeface="Calibri"/>
                        <a:ea typeface="Times New Roman"/>
                        <a:cs typeface="Arial"/>
                      </a:endParaRPr>
                    </a:p>
                  </a:txBody>
                  <a:tcPr marL="55104" marR="55104" marT="0" marB="0" anchor="ctr"/>
                </a:tc>
                <a:tc>
                  <a:txBody>
                    <a:bodyPr/>
                    <a:lstStyle/>
                    <a:p>
                      <a:pPr algn="r">
                        <a:spcAft>
                          <a:spcPts val="0"/>
                        </a:spcAft>
                      </a:pPr>
                      <a:r>
                        <a:rPr lang="ro-RO" sz="1800">
                          <a:effectLst/>
                        </a:rPr>
                        <a:t>8,396 </a:t>
                      </a:r>
                      <a:endParaRPr lang="en-US" sz="1800">
                        <a:effectLst/>
                      </a:endParaRPr>
                    </a:p>
                    <a:p>
                      <a:pPr algn="r">
                        <a:spcAft>
                          <a:spcPts val="0"/>
                        </a:spcAft>
                      </a:pPr>
                      <a:r>
                        <a:rPr lang="ro-RO" sz="1800">
                          <a:effectLst/>
                        </a:rPr>
                        <a:t>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Implicarea instituţiilor de învăţământ superior în ÎPV</a:t>
                      </a:r>
                      <a:endParaRPr lang="en-US" sz="1800">
                        <a:solidFill>
                          <a:srgbClr val="000000"/>
                        </a:solidFill>
                        <a:effectLst/>
                        <a:latin typeface="Calibri"/>
                        <a:ea typeface="Times New Roman"/>
                        <a:cs typeface="Arial"/>
                      </a:endParaRPr>
                    </a:p>
                  </a:txBody>
                  <a:tcPr marL="55104" marR="55104" marT="0" marB="0"/>
                </a:tc>
              </a:tr>
              <a:tr h="886098">
                <a:tc gridSpan="2">
                  <a:txBody>
                    <a:bodyPr/>
                    <a:lstStyle/>
                    <a:p>
                      <a:pPr algn="just">
                        <a:spcAft>
                          <a:spcPts val="0"/>
                        </a:spcAft>
                      </a:pPr>
                      <a:r>
                        <a:rPr lang="ro-RO" sz="1800">
                          <a:effectLst/>
                        </a:rPr>
                        <a:t>Participanţi adulţi în ÎPTC </a:t>
                      </a:r>
                      <a:endParaRPr lang="en-US" sz="18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7.500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Implicarea instituţiilor de învăţământ superior în ÎPV</a:t>
                      </a:r>
                      <a:endParaRPr lang="en-US" sz="1800">
                        <a:solidFill>
                          <a:srgbClr val="000000"/>
                        </a:solidFill>
                        <a:effectLst/>
                        <a:latin typeface="Calibri"/>
                        <a:ea typeface="Times New Roman"/>
                        <a:cs typeface="Arial"/>
                      </a:endParaRPr>
                    </a:p>
                  </a:txBody>
                  <a:tcPr marL="55104" marR="55104" marT="0" marB="0"/>
                </a:tc>
              </a:tr>
              <a:tr h="1306286">
                <a:tc gridSpan="2">
                  <a:txBody>
                    <a:bodyPr/>
                    <a:lstStyle/>
                    <a:p>
                      <a:pPr>
                        <a:spcAft>
                          <a:spcPts val="0"/>
                        </a:spcAft>
                      </a:pPr>
                      <a:r>
                        <a:rPr lang="ro-RO" sz="1800">
                          <a:effectLst/>
                        </a:rPr>
                        <a:t>Personalul din învăţământ şi formarea profesională şi studenţii din învăţământul superior care vor beneficia de programul Erasmus+</a:t>
                      </a:r>
                      <a:endParaRPr lang="en-US" sz="18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      25.000 </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Sprijinirea participării la programele europene de mobilitate</a:t>
                      </a:r>
                      <a:endParaRPr lang="en-US" sz="1800">
                        <a:solidFill>
                          <a:srgbClr val="000000"/>
                        </a:solidFill>
                        <a:effectLst/>
                        <a:latin typeface="Calibri"/>
                        <a:ea typeface="Times New Roman"/>
                        <a:cs typeface="Arial"/>
                      </a:endParaRPr>
                    </a:p>
                  </a:txBody>
                  <a:tcPr marL="55104" marR="55104" marT="0" marB="0"/>
                </a:tc>
              </a:tr>
              <a:tr h="653143">
                <a:tc gridSpan="2">
                  <a:txBody>
                    <a:bodyPr/>
                    <a:lstStyle/>
                    <a:p>
                      <a:pPr>
                        <a:spcAft>
                          <a:spcPts val="0"/>
                        </a:spcAft>
                      </a:pPr>
                      <a:r>
                        <a:rPr lang="ro-RO" sz="1800" dirty="0">
                          <a:effectLst/>
                        </a:rPr>
                        <a:t>Angajaţii cu nivel scăzut de calificare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800">
                          <a:effectLst/>
                        </a:rPr>
                        <a:t>177.150</a:t>
                      </a:r>
                      <a:endParaRPr lang="en-US" sz="18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800">
                          <a:effectLst/>
                        </a:rPr>
                        <a:t>Finanţare pentru creşterea cererii</a:t>
                      </a:r>
                      <a:endParaRPr lang="en-US" sz="1800">
                        <a:solidFill>
                          <a:srgbClr val="000000"/>
                        </a:solidFill>
                        <a:effectLst/>
                        <a:latin typeface="Calibri"/>
                        <a:ea typeface="Times New Roman"/>
                        <a:cs typeface="Arial"/>
                      </a:endParaRPr>
                    </a:p>
                  </a:txBody>
                  <a:tcPr marL="55104" marR="55104" marT="0" marB="0"/>
                </a:tc>
              </a:tr>
              <a:tr h="326571">
                <a:tc gridSpan="2">
                  <a:txBody>
                    <a:bodyPr/>
                    <a:lstStyle/>
                    <a:p>
                      <a:pPr>
                        <a:spcAft>
                          <a:spcPts val="0"/>
                        </a:spcAft>
                      </a:pPr>
                      <a:r>
                        <a:rPr lang="ro-RO" sz="1800" dirty="0">
                          <a:effectLst/>
                        </a:rPr>
                        <a:t>Nr. total de beneficiari estimat </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gridSpan="2">
                  <a:txBody>
                    <a:bodyPr/>
                    <a:lstStyle/>
                    <a:p>
                      <a:pPr>
                        <a:spcAft>
                          <a:spcPts val="0"/>
                        </a:spcAft>
                      </a:pPr>
                      <a:r>
                        <a:rPr lang="ro-RO" sz="1800" dirty="0">
                          <a:effectLst/>
                        </a:rPr>
                        <a:t>2,012,986 persoane</a:t>
                      </a:r>
                      <a:endParaRPr lang="en-US" sz="18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1749598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7191154"/>
              </p:ext>
            </p:extLst>
          </p:nvPr>
        </p:nvGraphicFramePr>
        <p:xfrm>
          <a:off x="79806" y="0"/>
          <a:ext cx="9064193" cy="6370320"/>
        </p:xfrm>
        <a:graphic>
          <a:graphicData uri="http://schemas.openxmlformats.org/drawingml/2006/table">
            <a:tbl>
              <a:tblPr firstRow="1" firstCol="1" bandRow="1">
                <a:tableStyleId>{5C22544A-7EE6-4342-B048-85BDC9FD1C3A}</a:tableStyleId>
              </a:tblPr>
              <a:tblGrid>
                <a:gridCol w="1596594"/>
                <a:gridCol w="3429000"/>
                <a:gridCol w="1219200"/>
                <a:gridCol w="2819399"/>
              </a:tblGrid>
              <a:tr h="172225">
                <a:tc gridSpan="4">
                  <a:txBody>
                    <a:bodyPr/>
                    <a:lstStyle/>
                    <a:p>
                      <a:pPr algn="ctr">
                        <a:spcAft>
                          <a:spcPts val="0"/>
                        </a:spcAft>
                      </a:pPr>
                      <a:r>
                        <a:rPr lang="ro-RO" sz="1900" dirty="0" smtClean="0">
                          <a:effectLst/>
                        </a:rPr>
                        <a:t> </a:t>
                      </a:r>
                      <a:r>
                        <a:rPr lang="ro-RO" sz="1900" dirty="0">
                          <a:effectLst/>
                        </a:rPr>
                        <a:t>Principalii beneficiari ai ÎPV 2014-2020</a:t>
                      </a:r>
                      <a:endParaRPr lang="en-US" sz="1900" dirty="0">
                        <a:solidFill>
                          <a:srgbClr val="000000"/>
                        </a:solidFill>
                        <a:effectLst/>
                        <a:latin typeface="Calibri"/>
                        <a:ea typeface="Times New Roman"/>
                        <a:cs typeface="Arial"/>
                      </a:endParaRPr>
                    </a:p>
                  </a:txBody>
                  <a:tcPr marL="55104" marR="55104" marT="0" marB="0" anchor="ctr">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6674">
                <a:tc rowSpan="6">
                  <a:txBody>
                    <a:bodyPr/>
                    <a:lstStyle/>
                    <a:p>
                      <a:pPr>
                        <a:spcAft>
                          <a:spcPts val="0"/>
                        </a:spcAft>
                      </a:pPr>
                      <a:r>
                        <a:rPr lang="ro-RO" sz="1900" dirty="0">
                          <a:effectLst/>
                        </a:rPr>
                        <a:t>Grupurile dezavantajate sau subreprezentate</a:t>
                      </a:r>
                      <a:endParaRPr lang="en-US" sz="1900" dirty="0">
                        <a:solidFill>
                          <a:srgbClr val="000000"/>
                        </a:solidFill>
                        <a:effectLst/>
                        <a:latin typeface="Calibri"/>
                        <a:ea typeface="Times New Roman"/>
                        <a:cs typeface="Arial"/>
                      </a:endParaRPr>
                    </a:p>
                  </a:txBody>
                  <a:tcPr marL="55104" marR="55104" marT="0" marB="0" anchor="ctr"/>
                </a:tc>
                <a:tc rowSpan="6">
                  <a:txBody>
                    <a:bodyPr/>
                    <a:lstStyle/>
                    <a:p>
                      <a:pPr marL="342900" lvl="0" indent="-342900">
                        <a:spcAft>
                          <a:spcPts val="0"/>
                        </a:spcAft>
                        <a:buFont typeface="Symbol"/>
                        <a:buChar char=""/>
                      </a:pPr>
                      <a:r>
                        <a:rPr lang="ro-RO" sz="1900" dirty="0">
                          <a:effectLst/>
                        </a:rPr>
                        <a:t>populaţia de etnie romă</a:t>
                      </a:r>
                      <a:endParaRPr lang="en-US" sz="1900" dirty="0">
                        <a:effectLst/>
                      </a:endParaRPr>
                    </a:p>
                    <a:p>
                      <a:pPr marL="342900" lvl="0" indent="-342900">
                        <a:spcAft>
                          <a:spcPts val="0"/>
                        </a:spcAft>
                        <a:buFont typeface="Symbol"/>
                        <a:buChar char=""/>
                      </a:pPr>
                      <a:r>
                        <a:rPr lang="ro-RO" sz="1900" dirty="0">
                          <a:effectLst/>
                        </a:rPr>
                        <a:t>femei</a:t>
                      </a:r>
                      <a:endParaRPr lang="en-US" sz="1900" dirty="0">
                        <a:effectLst/>
                      </a:endParaRPr>
                    </a:p>
                    <a:p>
                      <a:pPr marL="342900" lvl="0" indent="-342900">
                        <a:spcAft>
                          <a:spcPts val="0"/>
                        </a:spcAft>
                        <a:buFont typeface="Symbol"/>
                        <a:buChar char=""/>
                      </a:pPr>
                      <a:r>
                        <a:rPr lang="ro-RO" sz="1900" dirty="0">
                          <a:effectLst/>
                        </a:rPr>
                        <a:t>populaţia din mediul rural</a:t>
                      </a:r>
                      <a:endParaRPr lang="en-US" sz="1900" dirty="0">
                        <a:effectLst/>
                      </a:endParaRPr>
                    </a:p>
                    <a:p>
                      <a:pPr marL="342900" lvl="0" indent="-342900">
                        <a:spcAft>
                          <a:spcPts val="0"/>
                        </a:spcAft>
                        <a:buFont typeface="Symbol"/>
                        <a:buChar char=""/>
                      </a:pPr>
                      <a:r>
                        <a:rPr lang="en-US" sz="1900" dirty="0" err="1">
                          <a:effectLst/>
                        </a:rPr>
                        <a:t>angajaţi</a:t>
                      </a:r>
                      <a:r>
                        <a:rPr lang="en-US" sz="1900" dirty="0">
                          <a:effectLst/>
                        </a:rPr>
                        <a:t> </a:t>
                      </a:r>
                      <a:r>
                        <a:rPr lang="en-US" sz="1900" dirty="0" err="1">
                          <a:effectLst/>
                        </a:rPr>
                        <a:t>în</a:t>
                      </a:r>
                      <a:r>
                        <a:rPr lang="en-US" sz="1900" dirty="0">
                          <a:effectLst/>
                        </a:rPr>
                        <a:t> </a:t>
                      </a:r>
                      <a:r>
                        <a:rPr lang="en-US" sz="1900" dirty="0" err="1">
                          <a:effectLst/>
                        </a:rPr>
                        <a:t>vârstă</a:t>
                      </a:r>
                      <a:r>
                        <a:rPr lang="ro-RO" sz="1900" dirty="0">
                          <a:effectLst/>
                        </a:rPr>
                        <a:t> (&gt;45 ani)</a:t>
                      </a:r>
                      <a:endParaRPr lang="en-US" sz="1900" dirty="0">
                        <a:effectLst/>
                      </a:endParaRPr>
                    </a:p>
                    <a:p>
                      <a:pPr marL="342900" lvl="0" indent="-342900">
                        <a:spcAft>
                          <a:spcPts val="0"/>
                        </a:spcAft>
                        <a:buFont typeface="Symbol"/>
                        <a:buChar char=""/>
                      </a:pPr>
                      <a:r>
                        <a:rPr lang="ro-RO" sz="1900" dirty="0">
                          <a:effectLst/>
                        </a:rPr>
                        <a:t>persoane care au părăsit timpuriu şcoala (&gt;24 ani) </a:t>
                      </a:r>
                      <a:endParaRPr lang="en-US" sz="1900" dirty="0">
                        <a:effectLst/>
                      </a:endParaRPr>
                    </a:p>
                    <a:p>
                      <a:pPr marL="342900" lvl="0" indent="-342900">
                        <a:spcAft>
                          <a:spcPts val="0"/>
                        </a:spcAft>
                        <a:buFont typeface="Symbol"/>
                        <a:buChar char=""/>
                      </a:pPr>
                      <a:r>
                        <a:rPr lang="ro-RO" sz="1900" dirty="0">
                          <a:effectLst/>
                        </a:rPr>
                        <a:t>şomeri pe termen scurt şi lung</a:t>
                      </a:r>
                      <a:endParaRPr lang="en-US" sz="1900" dirty="0">
                        <a:effectLst/>
                      </a:endParaRPr>
                    </a:p>
                    <a:p>
                      <a:pPr marL="342900" lvl="0" indent="-342900">
                        <a:spcAft>
                          <a:spcPts val="0"/>
                        </a:spcAft>
                        <a:buFont typeface="Symbol"/>
                        <a:buChar char=""/>
                      </a:pPr>
                      <a:r>
                        <a:rPr lang="ro-RO" sz="1900" dirty="0">
                          <a:effectLst/>
                        </a:rPr>
                        <a:t>adulţi cu v</a:t>
                      </a:r>
                      <a:r>
                        <a:rPr lang="en-US" sz="1900" dirty="0">
                          <a:effectLst/>
                        </a:rPr>
                        <a:t>â</a:t>
                      </a:r>
                      <a:r>
                        <a:rPr lang="ro-RO" sz="1900" dirty="0">
                          <a:effectLst/>
                        </a:rPr>
                        <a:t>rsta peste 40 de ani cu nivel scăzut de calificare </a:t>
                      </a:r>
                      <a:endParaRPr lang="en-US" sz="1900" dirty="0">
                        <a:effectLst/>
                      </a:endParaRPr>
                    </a:p>
                    <a:p>
                      <a:pPr marL="342900" lvl="0" indent="-342900">
                        <a:spcAft>
                          <a:spcPts val="0"/>
                        </a:spcAft>
                        <a:buFont typeface="Symbol"/>
                        <a:buChar char=""/>
                      </a:pPr>
                      <a:r>
                        <a:rPr lang="ro-RO" sz="1900" dirty="0">
                          <a:effectLst/>
                        </a:rPr>
                        <a:t>tineri în tranziţie de la sistemul de învăţământ la piaţa muncii</a:t>
                      </a:r>
                      <a:endParaRPr lang="en-US" sz="1900" dirty="0">
                        <a:solidFill>
                          <a:srgbClr val="000000"/>
                        </a:solidFill>
                        <a:effectLst/>
                        <a:latin typeface="Calibri"/>
                        <a:ea typeface="Times New Roman"/>
                        <a:cs typeface="Arial"/>
                      </a:endParaRPr>
                    </a:p>
                  </a:txBody>
                  <a:tcPr marL="55104" marR="55104" marT="0" marB="0" anchor="ctr"/>
                </a:tc>
                <a:tc rowSpan="6">
                  <a:txBody>
                    <a:bodyPr/>
                    <a:lstStyle/>
                    <a:p>
                      <a:pPr algn="r">
                        <a:spcAft>
                          <a:spcPts val="0"/>
                        </a:spcAft>
                      </a:pPr>
                      <a:r>
                        <a:rPr lang="ro-RO" sz="1900" dirty="0">
                          <a:effectLst/>
                        </a:rPr>
                        <a:t>1.281.500      </a:t>
                      </a:r>
                      <a:endParaRPr lang="en-US" sz="1900" dirty="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900">
                          <a:effectLst/>
                        </a:rPr>
                        <a:t>Sprijinirea participării la programele europene de mobilitate</a:t>
                      </a:r>
                      <a:endParaRPr lang="en-US" sz="190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a:effectLst/>
                        </a:rPr>
                        <a:t>Finanţare pentru diversificarea ofertei</a:t>
                      </a:r>
                      <a:endParaRPr lang="en-US" sz="190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a:effectLst/>
                        </a:rPr>
                        <a:t>Finanţare pentru creşterea cererii</a:t>
                      </a:r>
                      <a:endParaRPr lang="en-US" sz="190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dirty="0">
                          <a:effectLst/>
                        </a:rPr>
                        <a:t>Vouchere, burse şi consiliere pentru şomeri</a:t>
                      </a:r>
                      <a:endParaRPr lang="en-US" sz="1900" dirty="0">
                        <a:solidFill>
                          <a:srgbClr val="000000"/>
                        </a:solidFill>
                        <a:effectLst/>
                        <a:latin typeface="Calibri"/>
                        <a:ea typeface="Times New Roman"/>
                        <a:cs typeface="Arial"/>
                      </a:endParaRPr>
                    </a:p>
                  </a:txBody>
                  <a:tcPr marL="55104" marR="55104" marT="0" marB="0"/>
                </a:tc>
              </a:tr>
              <a:tr h="344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dirty="0">
                          <a:effectLst/>
                        </a:rPr>
                        <a:t>Finanţare pentru încurajarea pieţei ÎPV </a:t>
                      </a:r>
                      <a:endParaRPr lang="en-US" sz="1900" dirty="0">
                        <a:solidFill>
                          <a:srgbClr val="000000"/>
                        </a:solidFill>
                        <a:effectLst/>
                        <a:latin typeface="Calibri"/>
                        <a:ea typeface="Times New Roman"/>
                        <a:cs typeface="Arial"/>
                      </a:endParaRPr>
                    </a:p>
                  </a:txBody>
                  <a:tcPr marL="55104" marR="55104" marT="0" marB="0"/>
                </a:tc>
              </a:tr>
              <a:tr h="838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ro-RO" sz="1900" dirty="0">
                          <a:effectLst/>
                        </a:rPr>
                        <a:t>Îmbunătăţirea serviciilor de consiliere</a:t>
                      </a:r>
                      <a:endParaRPr lang="en-US" sz="1900" dirty="0">
                        <a:solidFill>
                          <a:srgbClr val="000000"/>
                        </a:solidFill>
                        <a:effectLst/>
                        <a:latin typeface="Calibri"/>
                        <a:ea typeface="Times New Roman"/>
                        <a:cs typeface="Arial"/>
                      </a:endParaRPr>
                    </a:p>
                  </a:txBody>
                  <a:tcPr marL="55104" marR="55104" marT="0" marB="0"/>
                </a:tc>
              </a:tr>
              <a:tr h="344449">
                <a:tc gridSpan="2">
                  <a:txBody>
                    <a:bodyPr/>
                    <a:lstStyle/>
                    <a:p>
                      <a:pPr>
                        <a:spcAft>
                          <a:spcPts val="0"/>
                        </a:spcAft>
                      </a:pPr>
                      <a:r>
                        <a:rPr lang="ro-RO" sz="1900">
                          <a:effectLst/>
                        </a:rPr>
                        <a:t>Elevi în şcoli postliceale</a:t>
                      </a:r>
                      <a:endParaRPr lang="en-US" sz="19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900">
                          <a:effectLst/>
                        </a:rPr>
                        <a:t>     180.000 </a:t>
                      </a:r>
                      <a:endParaRPr lang="en-US" sz="19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900" dirty="0">
                          <a:effectLst/>
                        </a:rPr>
                        <a:t>Consolidarea furnizării de formare profesională</a:t>
                      </a:r>
                      <a:endParaRPr lang="en-US" sz="1900" dirty="0">
                        <a:solidFill>
                          <a:srgbClr val="000000"/>
                        </a:solidFill>
                        <a:effectLst/>
                        <a:latin typeface="Calibri"/>
                        <a:ea typeface="Times New Roman"/>
                        <a:cs typeface="Arial"/>
                      </a:endParaRPr>
                    </a:p>
                  </a:txBody>
                  <a:tcPr marL="55104" marR="55104" marT="0" marB="0"/>
                </a:tc>
              </a:tr>
              <a:tr h="344449">
                <a:tc gridSpan="2">
                  <a:txBody>
                    <a:bodyPr/>
                    <a:lstStyle/>
                    <a:p>
                      <a:pPr>
                        <a:spcAft>
                          <a:spcPts val="0"/>
                        </a:spcAft>
                      </a:pPr>
                      <a:r>
                        <a:rPr lang="ro-RO" sz="1900" dirty="0">
                          <a:effectLst/>
                        </a:rPr>
                        <a:t>Personalul ANC şi membrii comitetelor sectoriale</a:t>
                      </a:r>
                      <a:endParaRPr lang="en-US" sz="19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a:txBody>
                    <a:bodyPr/>
                    <a:lstStyle/>
                    <a:p>
                      <a:pPr algn="r">
                        <a:spcAft>
                          <a:spcPts val="0"/>
                        </a:spcAft>
                      </a:pPr>
                      <a:r>
                        <a:rPr lang="ro-RO" sz="1900">
                          <a:effectLst/>
                        </a:rPr>
                        <a:t>         200 </a:t>
                      </a:r>
                      <a:endParaRPr lang="en-US" sz="1900">
                        <a:solidFill>
                          <a:srgbClr val="000000"/>
                        </a:solidFill>
                        <a:effectLst/>
                        <a:latin typeface="Calibri"/>
                        <a:ea typeface="Times New Roman"/>
                        <a:cs typeface="Arial"/>
                      </a:endParaRPr>
                    </a:p>
                  </a:txBody>
                  <a:tcPr marL="55104" marR="55104" marT="0" marB="0"/>
                </a:tc>
                <a:tc>
                  <a:txBody>
                    <a:bodyPr/>
                    <a:lstStyle/>
                    <a:p>
                      <a:pPr>
                        <a:spcAft>
                          <a:spcPts val="0"/>
                        </a:spcAft>
                      </a:pPr>
                      <a:r>
                        <a:rPr lang="ro-RO" sz="1900" dirty="0">
                          <a:effectLst/>
                        </a:rPr>
                        <a:t>Îmbunătăţirea calităţii şi disponibilităţii informaţiilor</a:t>
                      </a:r>
                      <a:endParaRPr lang="en-US" sz="1900" dirty="0">
                        <a:solidFill>
                          <a:srgbClr val="000000"/>
                        </a:solidFill>
                        <a:effectLst/>
                        <a:latin typeface="Calibri"/>
                        <a:ea typeface="Times New Roman"/>
                        <a:cs typeface="Arial"/>
                      </a:endParaRPr>
                    </a:p>
                  </a:txBody>
                  <a:tcPr marL="55104" marR="55104" marT="0" marB="0"/>
                </a:tc>
              </a:tr>
              <a:tr h="192909">
                <a:tc gridSpan="2">
                  <a:txBody>
                    <a:bodyPr/>
                    <a:lstStyle/>
                    <a:p>
                      <a:pPr>
                        <a:spcAft>
                          <a:spcPts val="0"/>
                        </a:spcAft>
                      </a:pPr>
                      <a:r>
                        <a:rPr lang="ro-RO" sz="1900">
                          <a:effectLst/>
                        </a:rPr>
                        <a:t>Nr. total de beneficiari estimat </a:t>
                      </a:r>
                      <a:r>
                        <a:rPr lang="ro-RO" sz="1900" baseline="30000">
                          <a:effectLst/>
                        </a:rPr>
                        <a:t>2</a:t>
                      </a:r>
                      <a:endParaRPr lang="en-US" sz="190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c gridSpan="2">
                  <a:txBody>
                    <a:bodyPr/>
                    <a:lstStyle/>
                    <a:p>
                      <a:pPr>
                        <a:spcAft>
                          <a:spcPts val="0"/>
                        </a:spcAft>
                      </a:pPr>
                      <a:r>
                        <a:rPr lang="ro-RO" sz="1900" dirty="0">
                          <a:effectLst/>
                        </a:rPr>
                        <a:t>2,012,986 persoane</a:t>
                      </a:r>
                      <a:endParaRPr lang="en-US" sz="1900" dirty="0">
                        <a:solidFill>
                          <a:srgbClr val="000000"/>
                        </a:solidFill>
                        <a:effectLst/>
                        <a:latin typeface="Calibri"/>
                        <a:ea typeface="Times New Roman"/>
                        <a:cs typeface="Arial"/>
                      </a:endParaRPr>
                    </a:p>
                  </a:txBody>
                  <a:tcPr marL="55104" marR="55104"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2988207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309254370"/>
              </p:ext>
            </p:extLst>
          </p:nvPr>
        </p:nvGraphicFramePr>
        <p:xfrm>
          <a:off x="0" y="0"/>
          <a:ext cx="9144000" cy="6842760"/>
        </p:xfrm>
        <a:graphic>
          <a:graphicData uri="http://schemas.openxmlformats.org/drawingml/2006/table">
            <a:tbl>
              <a:tblPr firstRow="1" firstCol="1" bandRow="1">
                <a:tableStyleId>{5C22544A-7EE6-4342-B048-85BDC9FD1C3A}</a:tableStyleId>
              </a:tblPr>
              <a:tblGrid>
                <a:gridCol w="2085474"/>
                <a:gridCol w="7058526"/>
              </a:tblGrid>
              <a:tr h="304800">
                <a:tc gridSpan="2">
                  <a:txBody>
                    <a:bodyPr/>
                    <a:lstStyle/>
                    <a:p>
                      <a:pPr algn="ctr">
                        <a:spcAft>
                          <a:spcPts val="0"/>
                        </a:spcAft>
                      </a:pPr>
                      <a:r>
                        <a:rPr lang="ro-RO" sz="2400" dirty="0">
                          <a:effectLst/>
                        </a:rPr>
                        <a:t>Priorităţi de acţiune 2014-2016</a:t>
                      </a:r>
                      <a:endParaRPr lang="en-US" sz="2400" dirty="0">
                        <a:solidFill>
                          <a:srgbClr val="000000"/>
                        </a:solidFill>
                        <a:effectLst/>
                        <a:latin typeface="Calibri"/>
                        <a:ea typeface="Times New Roman"/>
                        <a:cs typeface="Arial"/>
                      </a:endParaRPr>
                    </a:p>
                  </a:txBody>
                  <a:tcPr marL="57134" marR="57134" marT="0" marB="0">
                    <a:solidFill>
                      <a:schemeClr val="accent4">
                        <a:lumMod val="75000"/>
                      </a:schemeClr>
                    </a:solidFill>
                  </a:tcPr>
                </a:tc>
                <a:tc hMerge="1">
                  <a:txBody>
                    <a:bodyPr/>
                    <a:lstStyle/>
                    <a:p>
                      <a:endParaRPr lang="en-US"/>
                    </a:p>
                  </a:txBody>
                  <a:tcPr/>
                </a:tc>
              </a:tr>
              <a:tr h="166281">
                <a:tc>
                  <a:txBody>
                    <a:bodyPr/>
                    <a:lstStyle/>
                    <a:p>
                      <a:pPr algn="ctr">
                        <a:spcAft>
                          <a:spcPts val="0"/>
                        </a:spcAft>
                      </a:pPr>
                      <a:r>
                        <a:rPr lang="ro-RO" sz="1700" b="1" dirty="0">
                          <a:solidFill>
                            <a:schemeClr val="bg1"/>
                          </a:solidFill>
                          <a:effectLst/>
                        </a:rPr>
                        <a:t>Tipuri de intervenţie guvernamentală</a:t>
                      </a:r>
                      <a:endParaRPr lang="en-US" sz="1700" b="1" dirty="0">
                        <a:solidFill>
                          <a:schemeClr val="bg1"/>
                        </a:solidFill>
                        <a:effectLst/>
                        <a:latin typeface="Calibri"/>
                        <a:ea typeface="Times New Roman"/>
                        <a:cs typeface="Arial"/>
                      </a:endParaRPr>
                    </a:p>
                  </a:txBody>
                  <a:tcPr marL="57134" marR="57134" marT="0" marB="0">
                    <a:solidFill>
                      <a:schemeClr val="accent6">
                        <a:lumMod val="60000"/>
                        <a:lumOff val="40000"/>
                      </a:schemeClr>
                    </a:solidFill>
                  </a:tcPr>
                </a:tc>
                <a:tc>
                  <a:txBody>
                    <a:bodyPr/>
                    <a:lstStyle/>
                    <a:p>
                      <a:pPr algn="ctr">
                        <a:spcAft>
                          <a:spcPts val="0"/>
                        </a:spcAft>
                      </a:pPr>
                      <a:r>
                        <a:rPr lang="ro-RO" sz="1700" b="1" dirty="0">
                          <a:solidFill>
                            <a:schemeClr val="bg1"/>
                          </a:solidFill>
                          <a:effectLst/>
                        </a:rPr>
                        <a:t>Măsuri</a:t>
                      </a:r>
                      <a:endParaRPr lang="en-US" sz="1700" b="1" dirty="0">
                        <a:solidFill>
                          <a:schemeClr val="bg1"/>
                        </a:solidFill>
                        <a:effectLst/>
                        <a:latin typeface="Calibri"/>
                        <a:ea typeface="Times New Roman"/>
                        <a:cs typeface="Arial"/>
                      </a:endParaRPr>
                    </a:p>
                  </a:txBody>
                  <a:tcPr marL="57134" marR="57134" marT="0" marB="0" anchor="ctr">
                    <a:solidFill>
                      <a:schemeClr val="accent6">
                        <a:lumMod val="60000"/>
                        <a:lumOff val="40000"/>
                      </a:schemeClr>
                    </a:solidFill>
                  </a:tcPr>
                </a:tc>
              </a:tr>
              <a:tr h="1524000">
                <a:tc rowSpan="3">
                  <a:txBody>
                    <a:bodyPr/>
                    <a:lstStyle/>
                    <a:p>
                      <a:pPr algn="ctr">
                        <a:spcAft>
                          <a:spcPts val="0"/>
                        </a:spcAft>
                      </a:pPr>
                      <a:r>
                        <a:rPr lang="ro-RO" sz="1700" dirty="0">
                          <a:effectLst/>
                        </a:rPr>
                        <a:t>Coordonare</a:t>
                      </a:r>
                      <a:endParaRPr lang="en-US" sz="1700" dirty="0">
                        <a:solidFill>
                          <a:srgbClr val="000000"/>
                        </a:solidFill>
                        <a:effectLst/>
                        <a:latin typeface="Calibri"/>
                        <a:ea typeface="Times New Roman"/>
                        <a:cs typeface="Arial"/>
                      </a:endParaRPr>
                    </a:p>
                  </a:txBody>
                  <a:tcPr marL="57134" marR="57134" marT="0" marB="0" anchor="ctr"/>
                </a:tc>
                <a:tc>
                  <a:txBody>
                    <a:bodyPr/>
                    <a:lstStyle/>
                    <a:p>
                      <a:pPr>
                        <a:spcAft>
                          <a:spcPts val="0"/>
                        </a:spcAft>
                      </a:pPr>
                      <a:r>
                        <a:rPr lang="ro-RO" sz="1700" dirty="0">
                          <a:effectLst/>
                        </a:rPr>
                        <a:t>Consolidarea coordonării între părțile interesate: extinderea rolurilor Comitetelor Sectoriale şi crearea de organisme de coordonare la diferite niveluri ale guvernului, pentru a îmbunătăţi înţelegerea comună – între firme, furnizori de formare şi guvern – a naturii nevoilor de competenţe şi a barierelor în calea extinderii ÎPV şi pentru a furniza informaţii care să permită selectarea măsurilor.</a:t>
                      </a:r>
                      <a:endParaRPr lang="en-US" sz="1700" dirty="0">
                        <a:solidFill>
                          <a:srgbClr val="000000"/>
                        </a:solidFill>
                        <a:effectLst/>
                        <a:latin typeface="Calibri"/>
                        <a:ea typeface="Times New Roman"/>
                        <a:cs typeface="Arial"/>
                      </a:endParaRPr>
                    </a:p>
                  </a:txBody>
                  <a:tcPr marL="57134" marR="57134" marT="0" marB="0"/>
                </a:tc>
              </a:tr>
              <a:tr h="831409">
                <a:tc vMerge="1">
                  <a:txBody>
                    <a:bodyPr/>
                    <a:lstStyle/>
                    <a:p>
                      <a:endParaRPr lang="en-US"/>
                    </a:p>
                  </a:txBody>
                  <a:tcPr/>
                </a:tc>
                <a:tc>
                  <a:txBody>
                    <a:bodyPr/>
                    <a:lstStyle/>
                    <a:p>
                      <a:pPr>
                        <a:spcAft>
                          <a:spcPts val="0"/>
                        </a:spcAft>
                      </a:pPr>
                      <a:r>
                        <a:rPr lang="ro-RO" sz="1700" dirty="0">
                          <a:effectLst/>
                        </a:rPr>
                        <a:t>Evaluarea nevoilor de competenţe şi dezvoltarea unui set de competenţe mai cuprinzător: evaluarea cererii şi ofertei de competenţe cognitive, socio-emoţionale şi specifice postului şi punerea la dispoziţia publicului a rezultatelor acestor evaluări sunt caracteristici ale sistemelor de ÎPV îmbunătăţite.</a:t>
                      </a:r>
                      <a:endParaRPr lang="en-US" sz="1700" dirty="0">
                        <a:solidFill>
                          <a:srgbClr val="000000"/>
                        </a:solidFill>
                        <a:effectLst/>
                        <a:latin typeface="Calibri"/>
                        <a:ea typeface="Times New Roman"/>
                        <a:cs typeface="Arial"/>
                      </a:endParaRPr>
                    </a:p>
                  </a:txBody>
                  <a:tcPr marL="57134" marR="57134" marT="0" marB="0"/>
                </a:tc>
              </a:tr>
              <a:tr h="332564">
                <a:tc vMerge="1">
                  <a:txBody>
                    <a:bodyPr/>
                    <a:lstStyle/>
                    <a:p>
                      <a:endParaRPr lang="en-US"/>
                    </a:p>
                  </a:txBody>
                  <a:tcPr/>
                </a:tc>
                <a:tc>
                  <a:txBody>
                    <a:bodyPr/>
                    <a:lstStyle/>
                    <a:p>
                      <a:pPr>
                        <a:spcAft>
                          <a:spcPts val="0"/>
                        </a:spcAft>
                      </a:pPr>
                      <a:r>
                        <a:rPr lang="ro-RO" sz="1700" dirty="0">
                          <a:effectLst/>
                        </a:rPr>
                        <a:t>Promovarea campaniilor de conştientizare: dezvoltarea unei atitudini care să favorizeze învăţarea şi beneficiile sale.</a:t>
                      </a:r>
                      <a:endParaRPr lang="en-US" sz="1700" dirty="0">
                        <a:solidFill>
                          <a:srgbClr val="000000"/>
                        </a:solidFill>
                        <a:effectLst/>
                        <a:latin typeface="Calibri"/>
                        <a:ea typeface="Times New Roman"/>
                        <a:cs typeface="Arial"/>
                      </a:endParaRPr>
                    </a:p>
                  </a:txBody>
                  <a:tcPr marL="57134" marR="57134" marT="0" marB="0"/>
                </a:tc>
              </a:tr>
              <a:tr h="498845">
                <a:tc>
                  <a:txBody>
                    <a:bodyPr/>
                    <a:lstStyle/>
                    <a:p>
                      <a:pPr algn="ctr">
                        <a:spcAft>
                          <a:spcPts val="0"/>
                        </a:spcAft>
                      </a:pPr>
                      <a:r>
                        <a:rPr lang="ro-RO" sz="1700" dirty="0">
                          <a:effectLst/>
                        </a:rPr>
                        <a:t>Reglementare</a:t>
                      </a:r>
                      <a:endParaRPr lang="en-US" sz="1700" dirty="0">
                        <a:solidFill>
                          <a:srgbClr val="000000"/>
                        </a:solidFill>
                        <a:effectLst/>
                        <a:latin typeface="Calibri"/>
                        <a:ea typeface="Times New Roman"/>
                        <a:cs typeface="Arial"/>
                      </a:endParaRPr>
                    </a:p>
                  </a:txBody>
                  <a:tcPr marL="57134" marR="57134" marT="0" marB="0" anchor="ctr"/>
                </a:tc>
                <a:tc>
                  <a:txBody>
                    <a:bodyPr/>
                    <a:lstStyle/>
                    <a:p>
                      <a:pPr>
                        <a:spcAft>
                          <a:spcPts val="0"/>
                        </a:spcAft>
                      </a:pPr>
                      <a:r>
                        <a:rPr lang="ro-RO" sz="1700" dirty="0">
                          <a:effectLst/>
                        </a:rPr>
                        <a:t>Crearea unui sistem de asigurare a calităţii pentru ÎPV: crearea capacităţii de ME a ÎPV, incluzând dezvoltarea de registre electronice de calificări, furnizori şi beneficiari de formare.</a:t>
                      </a:r>
                      <a:endParaRPr lang="en-US" sz="1700" dirty="0">
                        <a:solidFill>
                          <a:srgbClr val="000000"/>
                        </a:solidFill>
                        <a:effectLst/>
                        <a:latin typeface="Calibri"/>
                        <a:ea typeface="Times New Roman"/>
                        <a:cs typeface="Arial"/>
                      </a:endParaRPr>
                    </a:p>
                  </a:txBody>
                  <a:tcPr marL="57134" marR="57134" marT="0" marB="0"/>
                </a:tc>
              </a:tr>
              <a:tr h="653219">
                <a:tc rowSpan="2">
                  <a:txBody>
                    <a:bodyPr/>
                    <a:lstStyle/>
                    <a:p>
                      <a:pPr algn="ctr">
                        <a:spcAft>
                          <a:spcPts val="0"/>
                        </a:spcAft>
                      </a:pPr>
                      <a:r>
                        <a:rPr lang="ro-RO" sz="1700">
                          <a:effectLst/>
                        </a:rPr>
                        <a:t>Finanţare</a:t>
                      </a:r>
                      <a:endParaRPr lang="en-US" sz="1700">
                        <a:solidFill>
                          <a:srgbClr val="000000"/>
                        </a:solidFill>
                        <a:effectLst/>
                        <a:latin typeface="Calibri"/>
                        <a:ea typeface="Times New Roman"/>
                        <a:cs typeface="Arial"/>
                      </a:endParaRPr>
                    </a:p>
                  </a:txBody>
                  <a:tcPr marL="57134" marR="57134" marT="0" marB="0" anchor="ctr"/>
                </a:tc>
                <a:tc>
                  <a:txBody>
                    <a:bodyPr/>
                    <a:lstStyle/>
                    <a:p>
                      <a:pPr>
                        <a:spcAft>
                          <a:spcPts val="0"/>
                        </a:spcAft>
                      </a:pPr>
                      <a:r>
                        <a:rPr lang="ro-RO" sz="1700" dirty="0">
                          <a:effectLst/>
                        </a:rPr>
                        <a:t>Finanţarea pentru încurajarea pieţei de ÎPV: crearea unui mecanism competitiv de acordare de burse pentru furnizorii de formare şi firmele care dezvoltă programe de formare inovatoare în parteneriat.</a:t>
                      </a:r>
                      <a:endParaRPr lang="en-US" sz="1700" dirty="0">
                        <a:solidFill>
                          <a:srgbClr val="000000"/>
                        </a:solidFill>
                        <a:effectLst/>
                        <a:latin typeface="Calibri"/>
                        <a:ea typeface="Times New Roman"/>
                        <a:cs typeface="Arial"/>
                      </a:endParaRPr>
                    </a:p>
                  </a:txBody>
                  <a:tcPr marL="57134" marR="57134" marT="0" marB="0"/>
                </a:tc>
              </a:tr>
              <a:tr h="498845">
                <a:tc vMerge="1">
                  <a:txBody>
                    <a:bodyPr/>
                    <a:lstStyle/>
                    <a:p>
                      <a:endParaRPr lang="en-US"/>
                    </a:p>
                  </a:txBody>
                  <a:tcPr/>
                </a:tc>
                <a:tc>
                  <a:txBody>
                    <a:bodyPr/>
                    <a:lstStyle/>
                    <a:p>
                      <a:pPr>
                        <a:spcAft>
                          <a:spcPts val="0"/>
                        </a:spcAft>
                      </a:pPr>
                      <a:r>
                        <a:rPr lang="ro-RO" sz="1700" dirty="0">
                          <a:effectLst/>
                        </a:rPr>
                        <a:t>Vouchere, burse şi consiliere pentru şomeri: extinderea cererii de servicii de ÎPV prin utilizarea consilierii intensive combinată cu stimulente financiare pentru şomeri.</a:t>
                      </a:r>
                      <a:endParaRPr lang="en-US" sz="1700" dirty="0">
                        <a:solidFill>
                          <a:srgbClr val="000000"/>
                        </a:solidFill>
                        <a:effectLst/>
                        <a:latin typeface="Calibri"/>
                        <a:ea typeface="Times New Roman"/>
                        <a:cs typeface="Arial"/>
                      </a:endParaRPr>
                    </a:p>
                  </a:txBody>
                  <a:tcPr marL="57134" marR="57134" marT="0" marB="0"/>
                </a:tc>
              </a:tr>
            </a:tbl>
          </a:graphicData>
        </a:graphic>
      </p:graphicFrame>
    </p:spTree>
    <p:extLst>
      <p:ext uri="{BB962C8B-B14F-4D97-AF65-F5344CB8AC3E}">
        <p14:creationId xmlns:p14="http://schemas.microsoft.com/office/powerpoint/2010/main" val="44099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eblogforlove.com/wp-content/uploads/2014/09/lessons-learn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68" y="914400"/>
            <a:ext cx="400050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2590800" y="1066800"/>
            <a:ext cx="5791200" cy="5407152"/>
          </a:xfrm>
        </p:spPr>
        <p:txBody>
          <a:bodyPr>
            <a:noAutofit/>
          </a:bodyPr>
          <a:lstStyle/>
          <a:p>
            <a:pPr marL="0" indent="0">
              <a:buNone/>
            </a:pPr>
            <a:r>
              <a:rPr lang="ro-RO" sz="4000" b="1" dirty="0" smtClean="0"/>
              <a:t>                                              					    				    </a:t>
            </a:r>
            <a:r>
              <a:rPr lang="en-US" sz="3600" b="1" dirty="0" smtClean="0"/>
              <a:t>Cum </a:t>
            </a:r>
            <a:r>
              <a:rPr lang="en-US" sz="3600" b="1" dirty="0" err="1" smtClean="0"/>
              <a:t>este</a:t>
            </a:r>
            <a:r>
              <a:rPr lang="ro-RO" sz="3600" b="1" dirty="0" smtClean="0"/>
              <a:t>    	</a:t>
            </a:r>
            <a:r>
              <a:rPr lang="en-US" sz="3600" b="1" dirty="0" err="1" smtClean="0"/>
              <a:t>descris</a:t>
            </a:r>
            <a:r>
              <a:rPr lang="ro-RO" sz="3600" b="1" dirty="0" smtClean="0"/>
              <a:t>ă </a:t>
            </a:r>
            <a:r>
              <a:rPr lang="en-US" sz="3600" b="1" dirty="0" err="1" smtClean="0"/>
              <a:t>educaţia</a:t>
            </a:r>
            <a:r>
              <a:rPr lang="en-US" sz="3600" b="1" dirty="0" smtClean="0"/>
              <a:t> </a:t>
            </a:r>
            <a:r>
              <a:rPr lang="en-US" sz="3600" b="1" dirty="0" err="1" smtClean="0"/>
              <a:t>şi</a:t>
            </a:r>
            <a:r>
              <a:rPr lang="ro-RO" sz="3600" b="1" dirty="0"/>
              <a:t> </a:t>
            </a:r>
            <a:r>
              <a:rPr lang="ro-RO" sz="3600" b="1" dirty="0" smtClean="0"/>
              <a:t> </a:t>
            </a:r>
            <a:r>
              <a:rPr lang="en-US" sz="3600" b="1" dirty="0" err="1" smtClean="0"/>
              <a:t>formarea</a:t>
            </a:r>
            <a:r>
              <a:rPr lang="en-US" sz="3600" b="1" dirty="0" smtClean="0"/>
              <a:t> </a:t>
            </a:r>
            <a:r>
              <a:rPr lang="en-US" sz="3600" b="1" dirty="0" err="1"/>
              <a:t>profesională</a:t>
            </a:r>
            <a:r>
              <a:rPr lang="en-US" sz="3600" b="1" dirty="0"/>
              <a:t> </a:t>
            </a:r>
            <a:r>
              <a:rPr lang="ro-RO" sz="3600" b="1" dirty="0" smtClean="0"/>
              <a:t>				    </a:t>
            </a:r>
            <a:r>
              <a:rPr lang="en-US" sz="3600" b="1" dirty="0" err="1" smtClean="0"/>
              <a:t>în</a:t>
            </a:r>
            <a:r>
              <a:rPr lang="ro-RO" sz="3600" b="1" dirty="0" smtClean="0"/>
              <a:t> presă</a:t>
            </a:r>
            <a:r>
              <a:rPr lang="en-US" sz="3600" b="1" dirty="0" smtClean="0"/>
              <a:t>?</a:t>
            </a:r>
            <a:endParaRPr lang="en-US" sz="3600" dirty="0"/>
          </a:p>
        </p:txBody>
      </p:sp>
    </p:spTree>
    <p:extLst>
      <p:ext uri="{BB962C8B-B14F-4D97-AF65-F5344CB8AC3E}">
        <p14:creationId xmlns:p14="http://schemas.microsoft.com/office/powerpoint/2010/main" val="2303269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p:cNvSpPr>
            <a:spLocks noGrp="1"/>
          </p:cNvSpPr>
          <p:nvPr>
            <p:ph type="title"/>
          </p:nvPr>
        </p:nvSpPr>
        <p:spPr>
          <a:xfrm>
            <a:off x="457200" y="274638"/>
            <a:ext cx="8001000" cy="1143000"/>
          </a:xfrm>
        </p:spPr>
        <p:txBody>
          <a:bodyPr>
            <a:normAutofit/>
          </a:bodyPr>
          <a:lstStyle/>
          <a:p>
            <a:pPr algn="ctr" eaLnBrk="1" hangingPunct="1">
              <a:buFont typeface="Wingdings 2" pitchFamily="-111" charset="2"/>
              <a:buNone/>
            </a:pPr>
            <a:r>
              <a:rPr lang="ro-RO" altLang="en-US" sz="4800" b="1" i="1" dirty="0" smtClean="0">
                <a:solidFill>
                  <a:schemeClr val="accent1"/>
                </a:solidFill>
              </a:rPr>
              <a:t>Vă mulţumim!</a:t>
            </a:r>
            <a:endParaRPr lang="en-US" altLang="en-US" sz="4800" b="1" i="1" dirty="0" smtClean="0">
              <a:solidFill>
                <a:schemeClr val="accent1"/>
              </a:solidFill>
            </a:endParaRPr>
          </a:p>
        </p:txBody>
      </p:sp>
      <p:sp>
        <p:nvSpPr>
          <p:cNvPr id="3" name="Content Placeholder 2"/>
          <p:cNvSpPr>
            <a:spLocks noGrp="1"/>
          </p:cNvSpPr>
          <p:nvPr>
            <p:ph sz="quarter" idx="1"/>
          </p:nvPr>
        </p:nvSpPr>
        <p:spPr>
          <a:xfrm>
            <a:off x="457200" y="1981200"/>
            <a:ext cx="7467600" cy="4492752"/>
          </a:xfrm>
        </p:spPr>
        <p:txBody>
          <a:bodyPr>
            <a:normAutofit/>
          </a:bodyPr>
          <a:lstStyle/>
          <a:p>
            <a:pPr marL="0" indent="0" algn="ctr">
              <a:buNone/>
            </a:pPr>
            <a:endParaRPr lang="en-US" sz="3200" dirty="0" smtClean="0"/>
          </a:p>
          <a:p>
            <a:pPr marL="0" indent="0" algn="ctr">
              <a:buNone/>
            </a:pPr>
            <a:r>
              <a:rPr lang="ro-RO" sz="3400" b="1" dirty="0" smtClean="0"/>
              <a:t>ANC</a:t>
            </a:r>
          </a:p>
          <a:p>
            <a:pPr marL="0" indent="0" algn="ctr">
              <a:buNone/>
            </a:pPr>
            <a:r>
              <a:rPr lang="ro-RO" sz="3400" b="1" dirty="0" smtClean="0"/>
              <a:t>Autoritatea Naţională pentru Calificări</a:t>
            </a:r>
          </a:p>
          <a:p>
            <a:pPr marL="0" indent="0" algn="ctr">
              <a:buNone/>
            </a:pPr>
            <a:r>
              <a:rPr lang="en-US" sz="3600" i="1" dirty="0" smtClean="0">
                <a:solidFill>
                  <a:schemeClr val="accent1"/>
                </a:solidFill>
              </a:rPr>
              <a:t>o</a:t>
            </a:r>
            <a:r>
              <a:rPr lang="ro-RO" sz="3600" i="1" dirty="0" smtClean="0">
                <a:solidFill>
                  <a:schemeClr val="accent1"/>
                </a:solidFill>
              </a:rPr>
              <a:t>ffice</a:t>
            </a:r>
            <a:r>
              <a:rPr lang="en-US" sz="3600" i="1" dirty="0" smtClean="0">
                <a:solidFill>
                  <a:schemeClr val="accent1"/>
                </a:solidFill>
              </a:rPr>
              <a:t>@anc.edu.ro</a:t>
            </a:r>
          </a:p>
          <a:p>
            <a:pPr marL="0" indent="0" algn="ctr">
              <a:buNone/>
            </a:pPr>
            <a:r>
              <a:rPr lang="en-US" sz="3600" i="1" dirty="0" smtClean="0">
                <a:solidFill>
                  <a:schemeClr val="accent1"/>
                </a:solidFill>
              </a:rPr>
              <a:t>www.anc.edu.ro</a:t>
            </a:r>
          </a:p>
          <a:p>
            <a:pPr marL="0" indent="0">
              <a:buNone/>
            </a:pPr>
            <a:endParaRPr lang="en-US" dirty="0"/>
          </a:p>
        </p:txBody>
      </p:sp>
      <p:pic>
        <p:nvPicPr>
          <p:cNvPr id="5" name="Picture 4"/>
          <p:cNvPicPr/>
          <p:nvPr/>
        </p:nvPicPr>
        <p:blipFill>
          <a:blip r:embed="rId2" cstate="print"/>
          <a:srcRect/>
          <a:stretch>
            <a:fillRect/>
          </a:stretch>
        </p:blipFill>
        <p:spPr bwMode="auto">
          <a:xfrm>
            <a:off x="0" y="1828800"/>
            <a:ext cx="2743200" cy="1371600"/>
          </a:xfrm>
          <a:prstGeom prst="rect">
            <a:avLst/>
          </a:prstGeom>
          <a:noFill/>
          <a:ln w="9525">
            <a:noFill/>
            <a:miter lim="800000"/>
            <a:headEnd/>
            <a:tailEnd/>
          </a:ln>
        </p:spPr>
      </p:pic>
    </p:spTree>
    <p:extLst>
      <p:ext uri="{BB962C8B-B14F-4D97-AF65-F5344CB8AC3E}">
        <p14:creationId xmlns:p14="http://schemas.microsoft.com/office/powerpoint/2010/main" val="249430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b="1" dirty="0"/>
              <a:t>HR Insider: „</a:t>
            </a:r>
            <a:r>
              <a:rPr lang="en-US" b="1" dirty="0" err="1"/>
              <a:t>Directorul</a:t>
            </a:r>
            <a:r>
              <a:rPr lang="en-US" b="1" dirty="0"/>
              <a:t> de HR al </a:t>
            </a:r>
            <a:r>
              <a:rPr lang="en-US" b="1" dirty="0" err="1"/>
              <a:t>României</a:t>
            </a:r>
            <a:r>
              <a:rPr lang="en-US" b="1" dirty="0"/>
              <a:t> </a:t>
            </a:r>
            <a:r>
              <a:rPr lang="en-US" b="1" dirty="0" err="1"/>
              <a:t>ar</a:t>
            </a:r>
            <a:r>
              <a:rPr lang="en-US" b="1" dirty="0"/>
              <a:t> </a:t>
            </a:r>
            <a:r>
              <a:rPr lang="en-US" b="1" dirty="0" err="1"/>
              <a:t>trebui</a:t>
            </a:r>
            <a:r>
              <a:rPr lang="en-US" b="1" dirty="0"/>
              <a:t> </a:t>
            </a:r>
            <a:r>
              <a:rPr lang="en-US" b="1" dirty="0" err="1"/>
              <a:t>concediat</a:t>
            </a:r>
            <a:r>
              <a:rPr lang="en-US" b="1" dirty="0"/>
              <a:t>“:</a:t>
            </a:r>
            <a:endParaRPr lang="en-US" dirty="0"/>
          </a:p>
        </p:txBody>
      </p:sp>
      <p:sp>
        <p:nvSpPr>
          <p:cNvPr id="3" name="Content Placeholder 2"/>
          <p:cNvSpPr>
            <a:spLocks noGrp="1"/>
          </p:cNvSpPr>
          <p:nvPr>
            <p:ph sz="quarter" idx="1"/>
          </p:nvPr>
        </p:nvSpPr>
        <p:spPr>
          <a:xfrm>
            <a:off x="457200" y="1600200"/>
            <a:ext cx="8077200" cy="4873752"/>
          </a:xfrm>
        </p:spPr>
        <p:txBody>
          <a:bodyPr>
            <a:normAutofit lnSpcReduction="10000"/>
          </a:bodyPr>
          <a:lstStyle/>
          <a:p>
            <a:r>
              <a:rPr lang="en-US" dirty="0"/>
              <a:t> </a:t>
            </a:r>
            <a:r>
              <a:rPr lang="en-US" sz="2600" dirty="0" smtClean="0"/>
              <a:t>„</a:t>
            </a:r>
            <a:r>
              <a:rPr lang="en-US" sz="2600" dirty="0" err="1"/>
              <a:t>Dacă</a:t>
            </a:r>
            <a:r>
              <a:rPr lang="en-US" sz="2600" dirty="0"/>
              <a:t> </a:t>
            </a:r>
            <a:r>
              <a:rPr lang="en-US" sz="2600" dirty="0" err="1"/>
              <a:t>România</a:t>
            </a:r>
            <a:r>
              <a:rPr lang="en-US" sz="2600" dirty="0"/>
              <a:t> </a:t>
            </a:r>
            <a:r>
              <a:rPr lang="en-US" sz="2600" dirty="0" err="1"/>
              <a:t>ar</a:t>
            </a:r>
            <a:r>
              <a:rPr lang="en-US" sz="2600" dirty="0"/>
              <a:t> fi o </a:t>
            </a:r>
            <a:r>
              <a:rPr lang="en-US" sz="2600" dirty="0" err="1"/>
              <a:t>societate</a:t>
            </a:r>
            <a:r>
              <a:rPr lang="en-US" sz="2600" dirty="0"/>
              <a:t> </a:t>
            </a:r>
            <a:r>
              <a:rPr lang="en-US" sz="2600" dirty="0" err="1"/>
              <a:t>comercială</a:t>
            </a:r>
            <a:r>
              <a:rPr lang="en-US" sz="2600" dirty="0"/>
              <a:t>, </a:t>
            </a:r>
            <a:r>
              <a:rPr lang="en-US" sz="2600" b="1" dirty="0" err="1">
                <a:solidFill>
                  <a:schemeClr val="accent1"/>
                </a:solidFill>
              </a:rPr>
              <a:t>directorul</a:t>
            </a:r>
            <a:r>
              <a:rPr lang="en-US" sz="2600" b="1" dirty="0">
                <a:solidFill>
                  <a:schemeClr val="accent1"/>
                </a:solidFill>
              </a:rPr>
              <a:t> de </a:t>
            </a:r>
            <a:r>
              <a:rPr lang="en-US" sz="2600" b="1" dirty="0" err="1">
                <a:solidFill>
                  <a:schemeClr val="accent1"/>
                </a:solidFill>
              </a:rPr>
              <a:t>resurse</a:t>
            </a:r>
            <a:r>
              <a:rPr lang="en-US" sz="2600" b="1" dirty="0">
                <a:solidFill>
                  <a:schemeClr val="accent1"/>
                </a:solidFill>
              </a:rPr>
              <a:t> </a:t>
            </a:r>
            <a:r>
              <a:rPr lang="en-US" sz="2600" b="1" dirty="0" err="1">
                <a:solidFill>
                  <a:schemeClr val="accent1"/>
                </a:solidFill>
              </a:rPr>
              <a:t>umane</a:t>
            </a:r>
            <a:r>
              <a:rPr lang="en-US" sz="2600" b="1" dirty="0">
                <a:solidFill>
                  <a:schemeClr val="accent1"/>
                </a:solidFill>
              </a:rPr>
              <a:t> </a:t>
            </a:r>
            <a:r>
              <a:rPr lang="en-US" sz="2600" b="1" dirty="0" err="1">
                <a:solidFill>
                  <a:schemeClr val="accent1"/>
                </a:solidFill>
              </a:rPr>
              <a:t>ar</a:t>
            </a:r>
            <a:r>
              <a:rPr lang="en-US" sz="2600" b="1" dirty="0">
                <a:solidFill>
                  <a:schemeClr val="accent1"/>
                </a:solidFill>
              </a:rPr>
              <a:t> fi </a:t>
            </a:r>
            <a:r>
              <a:rPr lang="en-US" sz="2600" b="1" dirty="0" err="1">
                <a:solidFill>
                  <a:schemeClr val="accent1"/>
                </a:solidFill>
              </a:rPr>
              <a:t>concediat</a:t>
            </a:r>
            <a:r>
              <a:rPr lang="en-US" sz="2600" b="1" dirty="0">
                <a:solidFill>
                  <a:schemeClr val="accent1"/>
                </a:solidFill>
              </a:rPr>
              <a:t> </a:t>
            </a:r>
            <a:r>
              <a:rPr lang="en-US" sz="2600" b="1" dirty="0" err="1">
                <a:solidFill>
                  <a:schemeClr val="accent1"/>
                </a:solidFill>
              </a:rPr>
              <a:t>imediat</a:t>
            </a:r>
            <a:r>
              <a:rPr lang="en-US" sz="2600" b="1" dirty="0">
                <a:solidFill>
                  <a:schemeClr val="accent1"/>
                </a:solidFill>
              </a:rPr>
              <a:t> </a:t>
            </a:r>
            <a:r>
              <a:rPr lang="en-US" sz="2600" b="1" dirty="0" err="1">
                <a:solidFill>
                  <a:schemeClr val="accent1"/>
                </a:solidFill>
              </a:rPr>
              <a:t>pentru</a:t>
            </a:r>
            <a:r>
              <a:rPr lang="en-US" sz="2600" b="1" dirty="0">
                <a:solidFill>
                  <a:schemeClr val="accent1"/>
                </a:solidFill>
              </a:rPr>
              <a:t> </a:t>
            </a:r>
            <a:r>
              <a:rPr lang="en-US" sz="2600" b="1" dirty="0" err="1">
                <a:solidFill>
                  <a:schemeClr val="accent1"/>
                </a:solidFill>
              </a:rPr>
              <a:t>că</a:t>
            </a:r>
            <a:r>
              <a:rPr lang="en-US" sz="2600" b="1" dirty="0">
                <a:solidFill>
                  <a:schemeClr val="accent1"/>
                </a:solidFill>
              </a:rPr>
              <a:t> </a:t>
            </a:r>
            <a:r>
              <a:rPr lang="en-US" sz="2600" b="1" dirty="0" err="1">
                <a:solidFill>
                  <a:schemeClr val="accent1"/>
                </a:solidFill>
              </a:rPr>
              <a:t>investeşte</a:t>
            </a:r>
            <a:r>
              <a:rPr lang="en-US" sz="2600" b="1" dirty="0">
                <a:solidFill>
                  <a:schemeClr val="accent1"/>
                </a:solidFill>
              </a:rPr>
              <a:t> </a:t>
            </a:r>
            <a:r>
              <a:rPr lang="en-US" sz="2600" b="1" dirty="0" err="1">
                <a:solidFill>
                  <a:schemeClr val="accent1"/>
                </a:solidFill>
              </a:rPr>
              <a:t>în</a:t>
            </a:r>
            <a:r>
              <a:rPr lang="en-US" sz="2600" b="1" dirty="0">
                <a:solidFill>
                  <a:schemeClr val="accent1"/>
                </a:solidFill>
              </a:rPr>
              <a:t> </a:t>
            </a:r>
            <a:r>
              <a:rPr lang="en-US" sz="2600" b="1" dirty="0" err="1">
                <a:solidFill>
                  <a:schemeClr val="accent1"/>
                </a:solidFill>
              </a:rPr>
              <a:t>programe</a:t>
            </a:r>
            <a:r>
              <a:rPr lang="en-US" sz="2600" b="1" dirty="0">
                <a:solidFill>
                  <a:schemeClr val="accent1"/>
                </a:solidFill>
              </a:rPr>
              <a:t> </a:t>
            </a:r>
            <a:r>
              <a:rPr lang="en-US" sz="2600" b="1" dirty="0" err="1">
                <a:solidFill>
                  <a:schemeClr val="accent1"/>
                </a:solidFill>
              </a:rPr>
              <a:t>educaţionale</a:t>
            </a:r>
            <a:r>
              <a:rPr lang="en-US" sz="2600" b="1" dirty="0">
                <a:solidFill>
                  <a:schemeClr val="accent1"/>
                </a:solidFill>
              </a:rPr>
              <a:t> care nu au </a:t>
            </a:r>
            <a:r>
              <a:rPr lang="en-US" sz="2600" b="1" dirty="0" err="1">
                <a:solidFill>
                  <a:schemeClr val="accent1"/>
                </a:solidFill>
              </a:rPr>
              <a:t>corespondent</a:t>
            </a:r>
            <a:r>
              <a:rPr lang="en-US" sz="2600" b="1" dirty="0">
                <a:solidFill>
                  <a:schemeClr val="accent1"/>
                </a:solidFill>
              </a:rPr>
              <a:t> </a:t>
            </a:r>
            <a:r>
              <a:rPr lang="en-US" sz="2600" b="1" dirty="0" err="1">
                <a:solidFill>
                  <a:schemeClr val="accent1"/>
                </a:solidFill>
              </a:rPr>
              <a:t>în</a:t>
            </a:r>
            <a:r>
              <a:rPr lang="en-US" sz="2600" b="1" dirty="0">
                <a:solidFill>
                  <a:schemeClr val="accent1"/>
                </a:solidFill>
              </a:rPr>
              <a:t> </a:t>
            </a:r>
            <a:r>
              <a:rPr lang="en-US" sz="2600" b="1" dirty="0" err="1">
                <a:solidFill>
                  <a:schemeClr val="accent1"/>
                </a:solidFill>
              </a:rPr>
              <a:t>nevoile</a:t>
            </a:r>
            <a:r>
              <a:rPr lang="en-US" sz="2600" b="1" dirty="0">
                <a:solidFill>
                  <a:schemeClr val="accent1"/>
                </a:solidFill>
              </a:rPr>
              <a:t> </a:t>
            </a:r>
            <a:r>
              <a:rPr lang="en-US" sz="2600" b="1" dirty="0" err="1">
                <a:solidFill>
                  <a:schemeClr val="accent1"/>
                </a:solidFill>
              </a:rPr>
              <a:t>pieţei</a:t>
            </a:r>
            <a:r>
              <a:rPr lang="en-US" sz="2600" dirty="0"/>
              <a:t>“, a </a:t>
            </a:r>
            <a:r>
              <a:rPr lang="en-US" sz="2600" dirty="0" err="1"/>
              <a:t>spus</a:t>
            </a:r>
            <a:r>
              <a:rPr lang="en-US" sz="2600" dirty="0"/>
              <a:t> Cristian </a:t>
            </a:r>
            <a:r>
              <a:rPr lang="en-US" sz="2600" dirty="0" err="1"/>
              <a:t>Seidler</a:t>
            </a:r>
            <a:r>
              <a:rPr lang="en-US" sz="2600" dirty="0"/>
              <a:t>, business unit manager </a:t>
            </a:r>
            <a:r>
              <a:rPr lang="en-US" sz="2600" dirty="0" err="1"/>
              <a:t>în</a:t>
            </a:r>
            <a:r>
              <a:rPr lang="en-US" sz="2600" dirty="0"/>
              <a:t> </a:t>
            </a:r>
            <a:r>
              <a:rPr lang="en-US" sz="2600" dirty="0" err="1"/>
              <a:t>cadrul</a:t>
            </a:r>
            <a:r>
              <a:rPr lang="en-US" sz="2600" dirty="0"/>
              <a:t> </a:t>
            </a:r>
            <a:r>
              <a:rPr lang="en-US" sz="2600" dirty="0" err="1"/>
              <a:t>companiei</a:t>
            </a:r>
            <a:r>
              <a:rPr lang="en-US" sz="2600" dirty="0"/>
              <a:t> de </a:t>
            </a:r>
            <a:r>
              <a:rPr lang="en-US" sz="2600" dirty="0" err="1"/>
              <a:t>recrutare</a:t>
            </a:r>
            <a:r>
              <a:rPr lang="en-US" sz="2600" dirty="0"/>
              <a:t> </a:t>
            </a:r>
            <a:r>
              <a:rPr lang="en-US" sz="2600" dirty="0" err="1"/>
              <a:t>Wyser</a:t>
            </a:r>
            <a:r>
              <a:rPr lang="en-US" sz="2600" dirty="0"/>
              <a:t> (parte a </a:t>
            </a:r>
            <a:r>
              <a:rPr lang="en-US" sz="2600" dirty="0" err="1"/>
              <a:t>Gi</a:t>
            </a:r>
            <a:r>
              <a:rPr lang="en-US" sz="2600" dirty="0"/>
              <a:t> Group), </a:t>
            </a:r>
            <a:r>
              <a:rPr lang="en-US" sz="2600" dirty="0" err="1"/>
              <a:t>prezent</a:t>
            </a:r>
            <a:r>
              <a:rPr lang="en-US" sz="2600" dirty="0"/>
              <a:t> </a:t>
            </a:r>
            <a:r>
              <a:rPr lang="en-US" sz="2600" dirty="0" smtClean="0"/>
              <a:t>la </a:t>
            </a:r>
            <a:r>
              <a:rPr lang="en-US" sz="2600" dirty="0" err="1"/>
              <a:t>dezbaterea</a:t>
            </a:r>
            <a:r>
              <a:rPr lang="en-US" sz="2600" dirty="0"/>
              <a:t> HR Insider </a:t>
            </a:r>
            <a:r>
              <a:rPr lang="en-US" sz="2600" dirty="0" err="1"/>
              <a:t>organizată</a:t>
            </a:r>
            <a:r>
              <a:rPr lang="en-US" sz="2600" dirty="0"/>
              <a:t> de </a:t>
            </a:r>
            <a:r>
              <a:rPr lang="en-US" sz="2600" dirty="0" err="1"/>
              <a:t>platforma</a:t>
            </a:r>
            <a:r>
              <a:rPr lang="en-US" sz="2600" dirty="0"/>
              <a:t> ZFCorporate.ro.</a:t>
            </a:r>
          </a:p>
          <a:p>
            <a:pPr marL="0" indent="0">
              <a:buNone/>
            </a:pPr>
            <a:r>
              <a:rPr lang="en-US" sz="2600" u="sng" dirty="0" smtClean="0">
                <a:hlinkClick r:id="rId2"/>
              </a:rPr>
              <a:t>http</a:t>
            </a:r>
            <a:r>
              <a:rPr lang="en-US" sz="2600" u="sng" dirty="0">
                <a:hlinkClick r:id="rId2"/>
              </a:rPr>
              <a:t>://www.gandul.info/financiar/hr-insider-directorul-de-hr-al-romaniei-ar-trebui-concediat-13029913</a:t>
            </a:r>
            <a:endParaRPr lang="en-US" sz="2600" dirty="0"/>
          </a:p>
          <a:p>
            <a:endParaRPr lang="en-US" dirty="0"/>
          </a:p>
        </p:txBody>
      </p:sp>
    </p:spTree>
    <p:extLst>
      <p:ext uri="{BB962C8B-B14F-4D97-AF65-F5344CB8AC3E}">
        <p14:creationId xmlns:p14="http://schemas.microsoft.com/office/powerpoint/2010/main" val="181108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a:solidFill>
            <a:srgbClr val="FFC000"/>
          </a:solidFill>
        </p:spPr>
        <p:txBody>
          <a:bodyPr>
            <a:normAutofit/>
          </a:bodyPr>
          <a:lstStyle/>
          <a:p>
            <a:pPr algn="ctr"/>
            <a:r>
              <a:rPr lang="vi-VN" sz="3200" b="1" dirty="0"/>
              <a:t>Jobul care ne sperie. </a:t>
            </a:r>
            <a:r>
              <a:rPr lang="en-US" sz="3200" b="1" dirty="0" smtClean="0"/>
              <a:t/>
            </a:r>
            <a:br>
              <a:rPr lang="en-US" sz="3200" b="1" dirty="0" smtClean="0"/>
            </a:br>
            <a:r>
              <a:rPr lang="vi-VN" sz="3200" b="1" dirty="0" smtClean="0"/>
              <a:t>Cine </a:t>
            </a:r>
            <a:r>
              <a:rPr lang="vi-VN" sz="3200" b="1" dirty="0"/>
              <a:t>frânează piaţa forţei de muncă</a:t>
            </a:r>
            <a:r>
              <a:rPr lang="vi-VN" sz="3200" b="1" dirty="0" smtClean="0"/>
              <a:t>?</a:t>
            </a:r>
            <a:endParaRPr lang="en-US" sz="3200" dirty="0">
              <a:latin typeface="Century Schoolbook" panose="02040604050505020304" pitchFamily="18" charset="0"/>
            </a:endParaRPr>
          </a:p>
        </p:txBody>
      </p:sp>
      <p:sp>
        <p:nvSpPr>
          <p:cNvPr id="3" name="Content Placeholder 2"/>
          <p:cNvSpPr>
            <a:spLocks noGrp="1"/>
          </p:cNvSpPr>
          <p:nvPr>
            <p:ph sz="quarter" idx="1"/>
          </p:nvPr>
        </p:nvSpPr>
        <p:spPr>
          <a:xfrm>
            <a:off x="457200" y="1371600"/>
            <a:ext cx="8305800" cy="5102352"/>
          </a:xfrm>
        </p:spPr>
        <p:txBody>
          <a:bodyPr>
            <a:normAutofit lnSpcReduction="10000"/>
          </a:bodyPr>
          <a:lstStyle/>
          <a:p>
            <a:r>
              <a:rPr lang="vi-VN" b="1" dirty="0"/>
              <a:t>Românul nu are dinamismul americanului. El acceptă mai greu să lucreze în posturi inferioare diplomei de </a:t>
            </a:r>
            <a:r>
              <a:rPr lang="vi-VN" b="1" dirty="0" smtClean="0"/>
              <a:t>studii. </a:t>
            </a:r>
            <a:r>
              <a:rPr lang="vi-VN" b="1" dirty="0"/>
              <a:t>Dar şi companiile sunt destul de reticente în a face angajări nepotrivite cu pregătirea solicitantului de </a:t>
            </a:r>
            <a:r>
              <a:rPr lang="vi-VN" b="1" dirty="0" smtClean="0"/>
              <a:t>job</a:t>
            </a:r>
            <a:endParaRPr lang="en-US" b="1" dirty="0" smtClean="0"/>
          </a:p>
          <a:p>
            <a:r>
              <a:rPr lang="vi-VN" dirty="0"/>
              <a:t> „</a:t>
            </a:r>
            <a:r>
              <a:rPr lang="vi-VN" b="1" dirty="0">
                <a:solidFill>
                  <a:schemeClr val="accent1"/>
                </a:solidFill>
              </a:rPr>
              <a:t>Doar 5% </a:t>
            </a:r>
            <a:r>
              <a:rPr lang="vi-VN" dirty="0"/>
              <a:t>dintre proaspeţii absolvenţi de studii superioare acceptă posturi sub nivelul lor </a:t>
            </a:r>
            <a:r>
              <a:rPr lang="vi-VN" dirty="0" smtClean="0"/>
              <a:t>educaţional.</a:t>
            </a:r>
            <a:r>
              <a:rPr lang="en-US" dirty="0" smtClean="0"/>
              <a:t> </a:t>
            </a:r>
          </a:p>
          <a:p>
            <a:pPr marL="0" indent="0">
              <a:buNone/>
            </a:pPr>
            <a:r>
              <a:rPr lang="en-US" dirty="0"/>
              <a:t>	</a:t>
            </a:r>
            <a:r>
              <a:rPr lang="en-US" i="1" dirty="0" smtClean="0"/>
              <a:t>C</a:t>
            </a:r>
            <a:r>
              <a:rPr lang="vi-VN" i="1" dirty="0" smtClean="0"/>
              <a:t>auze</a:t>
            </a:r>
            <a:r>
              <a:rPr lang="vi-VN" b="1" i="1" dirty="0" smtClean="0">
                <a:solidFill>
                  <a:schemeClr val="accent1"/>
                </a:solidFill>
              </a:rPr>
              <a:t>:</a:t>
            </a:r>
            <a:r>
              <a:rPr lang="en-US" b="1" i="1" dirty="0" smtClean="0">
                <a:solidFill>
                  <a:schemeClr val="accent1"/>
                </a:solidFill>
              </a:rPr>
              <a:t> </a:t>
            </a:r>
            <a:r>
              <a:rPr lang="vi-VN" b="1" dirty="0" smtClean="0">
                <a:solidFill>
                  <a:schemeClr val="accent1"/>
                </a:solidFill>
              </a:rPr>
              <a:t>o </a:t>
            </a:r>
            <a:r>
              <a:rPr lang="vi-VN" b="1" dirty="0">
                <a:solidFill>
                  <a:schemeClr val="accent1"/>
                </a:solidFill>
              </a:rPr>
              <a:t>autoevaluare supradimensionată şi educaţia</a:t>
            </a:r>
            <a:r>
              <a:rPr lang="vi-VN" dirty="0" smtClean="0"/>
              <a:t>“,</a:t>
            </a:r>
            <a:endParaRPr lang="en-US" dirty="0" smtClean="0"/>
          </a:p>
          <a:p>
            <a:r>
              <a:rPr lang="vi-VN" dirty="0"/>
              <a:t>„Anual, </a:t>
            </a:r>
            <a:r>
              <a:rPr lang="vi-VN" b="1" dirty="0">
                <a:solidFill>
                  <a:schemeClr val="accent1"/>
                </a:solidFill>
              </a:rPr>
              <a:t>doar 30%-35% </a:t>
            </a:r>
            <a:r>
              <a:rPr lang="vi-VN" dirty="0"/>
              <a:t>din tinerii absolvenţi găsesc un post specific educaţiei </a:t>
            </a:r>
            <a:r>
              <a:rPr lang="vi-VN" dirty="0" smtClean="0"/>
              <a:t>lor. </a:t>
            </a:r>
            <a:endParaRPr lang="en-US" dirty="0" smtClean="0"/>
          </a:p>
          <a:p>
            <a:pPr marL="0" indent="0">
              <a:buNone/>
            </a:pPr>
            <a:r>
              <a:rPr lang="en-US" b="1" dirty="0">
                <a:solidFill>
                  <a:schemeClr val="accent1"/>
                </a:solidFill>
              </a:rPr>
              <a:t> </a:t>
            </a:r>
            <a:r>
              <a:rPr lang="en-US" b="1" dirty="0" smtClean="0">
                <a:solidFill>
                  <a:schemeClr val="accent1"/>
                </a:solidFill>
              </a:rPr>
              <a:t>  </a:t>
            </a:r>
            <a:r>
              <a:rPr lang="vi-VN" b="1" dirty="0" smtClean="0">
                <a:solidFill>
                  <a:schemeClr val="accent1"/>
                </a:solidFill>
              </a:rPr>
              <a:t>Medicină </a:t>
            </a:r>
            <a:r>
              <a:rPr lang="vi-VN" b="1" dirty="0">
                <a:solidFill>
                  <a:schemeClr val="accent1"/>
                </a:solidFill>
              </a:rPr>
              <a:t>şi IT,</a:t>
            </a:r>
            <a:r>
              <a:rPr lang="vi-VN" dirty="0"/>
              <a:t> </a:t>
            </a:r>
            <a:r>
              <a:rPr lang="vi-VN" dirty="0" smtClean="0"/>
              <a:t>gradul </a:t>
            </a:r>
            <a:r>
              <a:rPr lang="vi-VN" dirty="0"/>
              <a:t>de absorbţie se ridică la </a:t>
            </a:r>
            <a:r>
              <a:rPr lang="vi-VN" b="1" dirty="0">
                <a:solidFill>
                  <a:schemeClr val="accent1"/>
                </a:solidFill>
              </a:rPr>
              <a:t>80%-85%, </a:t>
            </a:r>
            <a:endParaRPr lang="en-US" b="1" dirty="0" smtClean="0">
              <a:solidFill>
                <a:schemeClr val="accent1"/>
              </a:solidFill>
            </a:endParaRPr>
          </a:p>
          <a:p>
            <a:pPr marL="0" indent="0">
              <a:buNone/>
            </a:pPr>
            <a:r>
              <a:rPr lang="en-US" b="1" dirty="0" smtClean="0">
                <a:solidFill>
                  <a:schemeClr val="accent1"/>
                </a:solidFill>
              </a:rPr>
              <a:t>   </a:t>
            </a:r>
            <a:r>
              <a:rPr lang="vi-VN" dirty="0" smtClean="0"/>
              <a:t>sau </a:t>
            </a:r>
            <a:r>
              <a:rPr lang="vi-VN" b="1" dirty="0">
                <a:solidFill>
                  <a:schemeClr val="accent1"/>
                </a:solidFill>
              </a:rPr>
              <a:t>Politehnică</a:t>
            </a:r>
            <a:r>
              <a:rPr lang="vi-VN" dirty="0"/>
              <a:t>, unde procentajul atinge </a:t>
            </a:r>
            <a:r>
              <a:rPr lang="vi-VN" b="1" dirty="0">
                <a:solidFill>
                  <a:schemeClr val="accent1"/>
                </a:solidFill>
              </a:rPr>
              <a:t>40%-45%.</a:t>
            </a:r>
            <a:r>
              <a:rPr lang="vi-VN" dirty="0"/>
              <a:t> </a:t>
            </a:r>
            <a:endParaRPr lang="en-US" dirty="0" smtClean="0"/>
          </a:p>
          <a:p>
            <a:r>
              <a:rPr lang="en-US" dirty="0">
                <a:hlinkClick r:id="rId2"/>
              </a:rPr>
              <a:t>http://</a:t>
            </a:r>
            <a:r>
              <a:rPr lang="en-US" dirty="0" smtClean="0">
                <a:hlinkClick r:id="rId2"/>
              </a:rPr>
              <a:t>www.capital.ro/jobul-care-ne-sperie-cine-franeaza-piata-fortei-de-munca.html</a:t>
            </a:r>
            <a:r>
              <a:rPr lang="en-US" dirty="0" smtClean="0"/>
              <a:t> </a:t>
            </a:r>
            <a:endParaRPr lang="en-US" dirty="0"/>
          </a:p>
        </p:txBody>
      </p:sp>
    </p:spTree>
    <p:extLst>
      <p:ext uri="{BB962C8B-B14F-4D97-AF65-F5344CB8AC3E}">
        <p14:creationId xmlns:p14="http://schemas.microsoft.com/office/powerpoint/2010/main" val="244118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020762"/>
          </a:xfrm>
          <a:solidFill>
            <a:srgbClr val="FFC000"/>
          </a:solidFill>
        </p:spPr>
        <p:txBody>
          <a:bodyPr>
            <a:normAutofit/>
          </a:bodyPr>
          <a:lstStyle/>
          <a:p>
            <a:pPr algn="ctr"/>
            <a:r>
              <a:rPr lang="en-US" b="1" dirty="0" err="1"/>
              <a:t>Calificarea</a:t>
            </a:r>
            <a:r>
              <a:rPr lang="en-US" b="1" dirty="0"/>
              <a:t> </a:t>
            </a:r>
            <a:r>
              <a:rPr lang="en-US" b="1" dirty="0" err="1"/>
              <a:t>propriilor</a:t>
            </a:r>
            <a:r>
              <a:rPr lang="en-US" b="1" dirty="0"/>
              <a:t> </a:t>
            </a:r>
            <a:r>
              <a:rPr lang="en-US" b="1" dirty="0" err="1"/>
              <a:t>angajaţi</a:t>
            </a:r>
            <a:r>
              <a:rPr lang="en-US" b="1" dirty="0"/>
              <a:t> </a:t>
            </a:r>
            <a:r>
              <a:rPr lang="en-US" b="1" dirty="0" smtClean="0"/>
              <a:t/>
            </a:r>
            <a:br>
              <a:rPr lang="en-US" b="1" dirty="0" smtClean="0"/>
            </a:br>
            <a:r>
              <a:rPr lang="en-US" b="1" dirty="0" err="1" smtClean="0"/>
              <a:t>aduce</a:t>
            </a:r>
            <a:r>
              <a:rPr lang="en-US" b="1" dirty="0" smtClean="0"/>
              <a:t> profit</a:t>
            </a:r>
            <a:endParaRPr lang="en-US" dirty="0"/>
          </a:p>
        </p:txBody>
      </p:sp>
      <p:sp>
        <p:nvSpPr>
          <p:cNvPr id="3" name="Content Placeholder 2"/>
          <p:cNvSpPr>
            <a:spLocks noGrp="1"/>
          </p:cNvSpPr>
          <p:nvPr>
            <p:ph sz="quarter" idx="1"/>
          </p:nvPr>
        </p:nvSpPr>
        <p:spPr>
          <a:xfrm>
            <a:off x="457200" y="1371600"/>
            <a:ext cx="7467600" cy="5102352"/>
          </a:xfrm>
        </p:spPr>
        <p:txBody>
          <a:bodyPr>
            <a:normAutofit/>
          </a:bodyPr>
          <a:lstStyle/>
          <a:p>
            <a:pPr marL="0" indent="0">
              <a:buNone/>
            </a:pPr>
            <a:r>
              <a:rPr lang="en-US" b="1" dirty="0" smtClean="0"/>
              <a:t>•</a:t>
            </a:r>
            <a:r>
              <a:rPr lang="en-US" b="1" dirty="0" err="1"/>
              <a:t>angajatorii</a:t>
            </a:r>
            <a:r>
              <a:rPr lang="en-US" b="1" dirty="0"/>
              <a:t> care </a:t>
            </a:r>
            <a:r>
              <a:rPr lang="en-US" b="1" dirty="0" err="1"/>
              <a:t>încheie</a:t>
            </a:r>
            <a:r>
              <a:rPr lang="en-US" b="1" dirty="0"/>
              <a:t> un contract de </a:t>
            </a:r>
            <a:r>
              <a:rPr lang="en-US" b="1" dirty="0" err="1"/>
              <a:t>ucenicie</a:t>
            </a:r>
            <a:r>
              <a:rPr lang="en-US" b="1" dirty="0"/>
              <a:t> la </a:t>
            </a:r>
            <a:r>
              <a:rPr lang="en-US" b="1" dirty="0" err="1"/>
              <a:t>locul</a:t>
            </a:r>
            <a:r>
              <a:rPr lang="en-US" b="1" dirty="0"/>
              <a:t> de </a:t>
            </a:r>
            <a:r>
              <a:rPr lang="en-US" b="1" dirty="0" err="1"/>
              <a:t>muncă</a:t>
            </a:r>
            <a:r>
              <a:rPr lang="en-US" b="1" dirty="0"/>
              <a:t>, pot </a:t>
            </a:r>
            <a:r>
              <a:rPr lang="en-US" b="1" dirty="0" err="1"/>
              <a:t>primi</a:t>
            </a:r>
            <a:r>
              <a:rPr lang="en-US" b="1" dirty="0"/>
              <a:t> lunar, la </a:t>
            </a:r>
            <a:r>
              <a:rPr lang="en-US" b="1" dirty="0" err="1"/>
              <a:t>cerere</a:t>
            </a:r>
            <a:r>
              <a:rPr lang="en-US" b="1" dirty="0"/>
              <a:t>, din </a:t>
            </a:r>
            <a:r>
              <a:rPr lang="en-US" b="1" dirty="0" err="1"/>
              <a:t>bugetul</a:t>
            </a:r>
            <a:r>
              <a:rPr lang="en-US" b="1" dirty="0"/>
              <a:t> </a:t>
            </a:r>
            <a:r>
              <a:rPr lang="en-US" b="1" dirty="0" err="1"/>
              <a:t>asigurărilor</a:t>
            </a:r>
            <a:r>
              <a:rPr lang="en-US" b="1" dirty="0"/>
              <a:t> </a:t>
            </a:r>
            <a:r>
              <a:rPr lang="en-US" b="1" dirty="0" err="1"/>
              <a:t>pentru</a:t>
            </a:r>
            <a:r>
              <a:rPr lang="en-US" b="1" dirty="0"/>
              <a:t> </a:t>
            </a:r>
            <a:r>
              <a:rPr lang="en-US" b="1" dirty="0" err="1"/>
              <a:t>şomaj</a:t>
            </a:r>
            <a:r>
              <a:rPr lang="en-US" b="1" dirty="0"/>
              <a:t>, </a:t>
            </a:r>
            <a:r>
              <a:rPr lang="en-US" b="1" dirty="0" err="1"/>
              <a:t>pe</a:t>
            </a:r>
            <a:r>
              <a:rPr lang="en-US" b="1" dirty="0"/>
              <a:t> </a:t>
            </a:r>
            <a:r>
              <a:rPr lang="en-US" b="1" dirty="0" err="1"/>
              <a:t>perioada</a:t>
            </a:r>
            <a:r>
              <a:rPr lang="en-US" b="1" dirty="0"/>
              <a:t> </a:t>
            </a:r>
            <a:r>
              <a:rPr lang="en-US" b="1" dirty="0" err="1"/>
              <a:t>derulării</a:t>
            </a:r>
            <a:r>
              <a:rPr lang="en-US" b="1" dirty="0"/>
              <a:t> </a:t>
            </a:r>
            <a:r>
              <a:rPr lang="en-US" b="1" dirty="0" err="1"/>
              <a:t>contractului</a:t>
            </a:r>
            <a:r>
              <a:rPr lang="en-US" b="1" dirty="0"/>
              <a:t> de </a:t>
            </a:r>
            <a:r>
              <a:rPr lang="en-US" b="1" dirty="0" err="1"/>
              <a:t>ucenicie</a:t>
            </a:r>
            <a:r>
              <a:rPr lang="en-US" b="1" dirty="0"/>
              <a:t>, o </a:t>
            </a:r>
            <a:r>
              <a:rPr lang="en-US" b="1" dirty="0" err="1"/>
              <a:t>sumă</a:t>
            </a:r>
            <a:r>
              <a:rPr lang="en-US" b="1" dirty="0"/>
              <a:t> </a:t>
            </a:r>
            <a:r>
              <a:rPr lang="en-US" b="1" dirty="0" err="1"/>
              <a:t>egală</a:t>
            </a:r>
            <a:r>
              <a:rPr lang="en-US" b="1" dirty="0"/>
              <a:t> cu 300 lei</a:t>
            </a:r>
            <a:endParaRPr lang="en-US" dirty="0"/>
          </a:p>
          <a:p>
            <a:r>
              <a:rPr lang="ro-RO" dirty="0" smtClean="0"/>
              <a:t>A</a:t>
            </a:r>
            <a:r>
              <a:rPr lang="en-US" dirty="0" err="1" smtClean="0"/>
              <a:t>ngajatori</a:t>
            </a:r>
            <a:r>
              <a:rPr lang="ro-RO" dirty="0" smtClean="0"/>
              <a:t>i</a:t>
            </a:r>
            <a:r>
              <a:rPr lang="en-US" dirty="0" smtClean="0"/>
              <a:t> pot </a:t>
            </a:r>
            <a:r>
              <a:rPr lang="en-US" dirty="0" err="1"/>
              <a:t>recurge</a:t>
            </a:r>
            <a:r>
              <a:rPr lang="en-US" dirty="0"/>
              <a:t> la </a:t>
            </a:r>
            <a:r>
              <a:rPr lang="en-US" dirty="0" err="1"/>
              <a:t>calificarea</a:t>
            </a:r>
            <a:r>
              <a:rPr lang="en-US" dirty="0"/>
              <a:t> </a:t>
            </a:r>
            <a:r>
              <a:rPr lang="en-US" dirty="0" err="1"/>
              <a:t>propriilor</a:t>
            </a:r>
            <a:r>
              <a:rPr lang="en-US" dirty="0"/>
              <a:t> </a:t>
            </a:r>
            <a:r>
              <a:rPr lang="en-US" dirty="0" err="1"/>
              <a:t>angajaţi</a:t>
            </a:r>
            <a:r>
              <a:rPr lang="en-US" dirty="0"/>
              <a:t> </a:t>
            </a:r>
            <a:r>
              <a:rPr lang="en-US" dirty="0" err="1"/>
              <a:t>şi</a:t>
            </a:r>
            <a:r>
              <a:rPr lang="en-US" dirty="0"/>
              <a:t> </a:t>
            </a:r>
            <a:r>
              <a:rPr lang="en-US" dirty="0" err="1"/>
              <a:t>prin</a:t>
            </a:r>
            <a:r>
              <a:rPr lang="en-US" dirty="0"/>
              <a:t> </a:t>
            </a:r>
            <a:r>
              <a:rPr lang="en-US" dirty="0" err="1"/>
              <a:t>programe</a:t>
            </a:r>
            <a:r>
              <a:rPr lang="en-US" dirty="0"/>
              <a:t> de </a:t>
            </a:r>
            <a:r>
              <a:rPr lang="en-US" dirty="0" err="1"/>
              <a:t>formare</a:t>
            </a:r>
            <a:r>
              <a:rPr lang="en-US" dirty="0"/>
              <a:t> </a:t>
            </a:r>
            <a:r>
              <a:rPr lang="en-US" dirty="0" err="1"/>
              <a:t>profesională</a:t>
            </a:r>
            <a:r>
              <a:rPr lang="en-US" dirty="0"/>
              <a:t> </a:t>
            </a:r>
            <a:r>
              <a:rPr lang="en-US" dirty="0" err="1"/>
              <a:t>prin</a:t>
            </a:r>
            <a:r>
              <a:rPr lang="en-US" dirty="0"/>
              <a:t> </a:t>
            </a:r>
            <a:r>
              <a:rPr lang="en-US" dirty="0" err="1"/>
              <a:t>ucenicie</a:t>
            </a:r>
            <a:r>
              <a:rPr lang="en-US" dirty="0"/>
              <a:t> la </a:t>
            </a:r>
            <a:r>
              <a:rPr lang="en-US" dirty="0" err="1"/>
              <a:t>locul</a:t>
            </a:r>
            <a:r>
              <a:rPr lang="en-US" dirty="0"/>
              <a:t> de </a:t>
            </a:r>
            <a:r>
              <a:rPr lang="en-US" dirty="0" err="1" smtClean="0"/>
              <a:t>muncă</a:t>
            </a:r>
            <a:r>
              <a:rPr lang="ro-RO" dirty="0" smtClean="0"/>
              <a:t>, as</a:t>
            </a:r>
            <a:r>
              <a:rPr lang="en-US" dirty="0" err="1" smtClean="0"/>
              <a:t>tfel</a:t>
            </a:r>
            <a:r>
              <a:rPr lang="en-US" dirty="0"/>
              <a:t>, </a:t>
            </a:r>
            <a:r>
              <a:rPr lang="en-US" dirty="0" err="1" smtClean="0"/>
              <a:t>îşi</a:t>
            </a:r>
            <a:r>
              <a:rPr lang="en-US" dirty="0" smtClean="0"/>
              <a:t> </a:t>
            </a:r>
            <a:r>
              <a:rPr lang="en-US" dirty="0"/>
              <a:t>pot </a:t>
            </a:r>
            <a:r>
              <a:rPr lang="en-US" dirty="0" err="1"/>
              <a:t>asigura</a:t>
            </a:r>
            <a:r>
              <a:rPr lang="en-US" dirty="0"/>
              <a:t> </a:t>
            </a:r>
            <a:r>
              <a:rPr lang="en-US" dirty="0" err="1"/>
              <a:t>forţă</a:t>
            </a:r>
            <a:r>
              <a:rPr lang="en-US" dirty="0"/>
              <a:t> </a:t>
            </a:r>
            <a:r>
              <a:rPr lang="en-US" dirty="0" err="1"/>
              <a:t>calificată</a:t>
            </a:r>
            <a:r>
              <a:rPr lang="en-US" dirty="0"/>
              <a:t> de </a:t>
            </a:r>
            <a:r>
              <a:rPr lang="en-US" dirty="0" err="1"/>
              <a:t>muncă</a:t>
            </a:r>
            <a:r>
              <a:rPr lang="en-US" dirty="0"/>
              <a:t>, de </a:t>
            </a:r>
            <a:r>
              <a:rPr lang="en-US" dirty="0" err="1"/>
              <a:t>calitate</a:t>
            </a:r>
            <a:r>
              <a:rPr lang="en-US" dirty="0"/>
              <a:t>, </a:t>
            </a:r>
            <a:r>
              <a:rPr lang="en-US" dirty="0" err="1"/>
              <a:t>potrivit</a:t>
            </a:r>
            <a:r>
              <a:rPr lang="en-US" dirty="0"/>
              <a:t> </a:t>
            </a:r>
            <a:r>
              <a:rPr lang="en-US" dirty="0" err="1"/>
              <a:t>cerinţelor</a:t>
            </a:r>
            <a:r>
              <a:rPr lang="en-US" dirty="0"/>
              <a:t> </a:t>
            </a:r>
            <a:r>
              <a:rPr lang="en-US" dirty="0" err="1" smtClean="0"/>
              <a:t>proprii</a:t>
            </a:r>
            <a:r>
              <a:rPr lang="en-US" dirty="0"/>
              <a:t> </a:t>
            </a:r>
          </a:p>
          <a:p>
            <a:r>
              <a:rPr lang="en-US" u="sng" dirty="0">
                <a:hlinkClick r:id="rId2"/>
              </a:rPr>
              <a:t>http://</a:t>
            </a:r>
            <a:r>
              <a:rPr lang="en-US" u="sng" dirty="0" smtClean="0">
                <a:hlinkClick r:id="rId2"/>
              </a:rPr>
              <a:t>www.obiectivbr.ro/calificarea-propriilor-angajati-aduce-profit_id96195</a:t>
            </a:r>
            <a:r>
              <a:rPr lang="ro-RO" u="sng" dirty="0" smtClean="0"/>
              <a:t> (Obiectiv Brăilean)</a:t>
            </a:r>
            <a:endParaRPr lang="en-US" dirty="0"/>
          </a:p>
        </p:txBody>
      </p:sp>
    </p:spTree>
    <p:extLst>
      <p:ext uri="{BB962C8B-B14F-4D97-AF65-F5344CB8AC3E}">
        <p14:creationId xmlns:p14="http://schemas.microsoft.com/office/powerpoint/2010/main" val="28943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a:solidFill>
            <a:srgbClr val="FFC000"/>
          </a:solidFill>
        </p:spPr>
        <p:txBody>
          <a:bodyPr>
            <a:normAutofit/>
          </a:bodyPr>
          <a:lstStyle/>
          <a:p>
            <a:pPr algn="ctr"/>
            <a:r>
              <a:rPr lang="ro-RO" b="1" dirty="0"/>
              <a:t>Nici subvențiile nu conving firmele să angajeze tineri fără experiență</a:t>
            </a:r>
            <a:endParaRPr lang="en-US" dirty="0"/>
          </a:p>
        </p:txBody>
      </p:sp>
      <p:sp>
        <p:nvSpPr>
          <p:cNvPr id="3" name="Content Placeholder 2"/>
          <p:cNvSpPr>
            <a:spLocks noGrp="1"/>
          </p:cNvSpPr>
          <p:nvPr>
            <p:ph sz="quarter" idx="1"/>
          </p:nvPr>
        </p:nvSpPr>
        <p:spPr/>
        <p:txBody>
          <a:bodyPr/>
          <a:lstStyle/>
          <a:p>
            <a:r>
              <a:rPr lang="ro-RO" dirty="0" smtClean="0"/>
              <a:t>Anual</a:t>
            </a:r>
            <a:r>
              <a:rPr lang="ro-RO" dirty="0"/>
              <a:t>, mii de tineri doljeni ies de pe băncile şcolilor sau facultăţilor, însă puţini reuşesc să îşi găsească un loc de muncă. Deşi angajatorii au şansa să primească subvenţii în momentul încadrării în muncă a acestor tineri, puţini optează să angajeze tineri fără experienţă. (Gazeta de Sud)        - </a:t>
            </a:r>
            <a:r>
              <a:rPr lang="ro-RO" u="sng" dirty="0">
                <a:hlinkClick r:id="rId2"/>
              </a:rPr>
              <a:t>http://www.gds.ro/Subiectul%20Zilei/2014-09-23/Nici%20subventiile%20nu%20conving%20firmele%20%20sa%20angajeze%20tineri%20fara%20experienta</a:t>
            </a:r>
            <a:endParaRPr lang="en-US" dirty="0"/>
          </a:p>
        </p:txBody>
      </p:sp>
    </p:spTree>
    <p:extLst>
      <p:ext uri="{BB962C8B-B14F-4D97-AF65-F5344CB8AC3E}">
        <p14:creationId xmlns:p14="http://schemas.microsoft.com/office/powerpoint/2010/main" val="176679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066800"/>
          </a:xfrm>
          <a:solidFill>
            <a:srgbClr val="FFC000"/>
          </a:solidFill>
        </p:spPr>
        <p:txBody>
          <a:bodyPr>
            <a:normAutofit/>
          </a:bodyPr>
          <a:lstStyle/>
          <a:p>
            <a:pPr algn="ctr"/>
            <a:r>
              <a:rPr lang="en-US" b="1" dirty="0"/>
              <a:t>"Am </a:t>
            </a:r>
            <a:r>
              <a:rPr lang="en-US" b="1" dirty="0" err="1"/>
              <a:t>prieteni</a:t>
            </a:r>
            <a:r>
              <a:rPr lang="en-US" b="1" dirty="0"/>
              <a:t> cu </a:t>
            </a:r>
            <a:r>
              <a:rPr lang="en-US" b="1" dirty="0" err="1"/>
              <a:t>facultate</a:t>
            </a:r>
            <a:r>
              <a:rPr lang="en-US" b="1" dirty="0"/>
              <a:t> </a:t>
            </a:r>
            <a:r>
              <a:rPr lang="en-US" b="1" dirty="0" smtClean="0"/>
              <a:t/>
            </a:r>
            <a:br>
              <a:rPr lang="en-US" b="1" dirty="0" smtClean="0"/>
            </a:br>
            <a:r>
              <a:rPr lang="en-US" b="1" dirty="0" smtClean="0"/>
              <a:t>care </a:t>
            </a:r>
            <a:r>
              <a:rPr lang="en-US" b="1" dirty="0" err="1"/>
              <a:t>sunt</a:t>
            </a:r>
            <a:r>
              <a:rPr lang="en-US" b="1" dirty="0"/>
              <a:t> </a:t>
            </a:r>
            <a:r>
              <a:rPr lang="en-US" b="1" dirty="0" err="1"/>
              <a:t>someri</a:t>
            </a:r>
            <a:r>
              <a:rPr lang="en-US" b="1" dirty="0"/>
              <a:t>"</a:t>
            </a:r>
          </a:p>
        </p:txBody>
      </p:sp>
      <p:sp>
        <p:nvSpPr>
          <p:cNvPr id="3" name="Content Placeholder 2"/>
          <p:cNvSpPr>
            <a:spLocks noGrp="1"/>
          </p:cNvSpPr>
          <p:nvPr>
            <p:ph sz="quarter" idx="1"/>
          </p:nvPr>
        </p:nvSpPr>
        <p:spPr>
          <a:xfrm>
            <a:off x="457200" y="1295400"/>
            <a:ext cx="7467600" cy="5178552"/>
          </a:xfrm>
        </p:spPr>
        <p:txBody>
          <a:bodyPr>
            <a:normAutofit fontScale="85000" lnSpcReduction="20000"/>
          </a:bodyPr>
          <a:lstStyle/>
          <a:p>
            <a:pPr marL="0" indent="0">
              <a:buNone/>
            </a:pPr>
            <a:r>
              <a:rPr lang="en-US" dirty="0" err="1" smtClean="0"/>
              <a:t>Motivele</a:t>
            </a:r>
            <a:r>
              <a:rPr lang="en-US" dirty="0" smtClean="0"/>
              <a:t> care au </a:t>
            </a:r>
            <a:r>
              <a:rPr lang="en-US" dirty="0" err="1" smtClean="0"/>
              <a:t>dus</a:t>
            </a:r>
            <a:r>
              <a:rPr lang="en-US" dirty="0" smtClean="0"/>
              <a:t> la </a:t>
            </a:r>
            <a:r>
              <a:rPr lang="en-US" dirty="0" err="1" smtClean="0"/>
              <a:t>triplarea</a:t>
            </a:r>
            <a:r>
              <a:rPr lang="en-US" dirty="0" smtClean="0"/>
              <a:t> </a:t>
            </a:r>
            <a:r>
              <a:rPr lang="en-US" dirty="0" err="1" smtClean="0"/>
              <a:t>numarului</a:t>
            </a:r>
            <a:r>
              <a:rPr lang="en-US" dirty="0" smtClean="0"/>
              <a:t> de </a:t>
            </a:r>
            <a:r>
              <a:rPr lang="en-US" dirty="0" err="1" smtClean="0"/>
              <a:t>elevi</a:t>
            </a:r>
            <a:r>
              <a:rPr lang="en-US" dirty="0" smtClean="0"/>
              <a:t> in </a:t>
            </a:r>
            <a:r>
              <a:rPr lang="en-US" dirty="0" err="1" smtClean="0"/>
              <a:t>scolile</a:t>
            </a:r>
            <a:r>
              <a:rPr lang="en-US" dirty="0" smtClean="0"/>
              <a:t> </a:t>
            </a:r>
            <a:r>
              <a:rPr lang="en-US" dirty="0" err="1" smtClean="0"/>
              <a:t>profesionale</a:t>
            </a:r>
            <a:endParaRPr lang="en-US" dirty="0" smtClean="0"/>
          </a:p>
          <a:p>
            <a:r>
              <a:rPr lang="en-US" b="1" dirty="0" err="1" smtClean="0"/>
              <a:t>Intre</a:t>
            </a:r>
            <a:r>
              <a:rPr lang="en-US" b="1" dirty="0" smtClean="0"/>
              <a:t> </a:t>
            </a:r>
            <a:r>
              <a:rPr lang="en-US" b="1" dirty="0"/>
              <a:t>o </a:t>
            </a:r>
            <a:r>
              <a:rPr lang="en-US" b="1" dirty="0" err="1"/>
              <a:t>facultate</a:t>
            </a:r>
            <a:r>
              <a:rPr lang="en-US" b="1" dirty="0"/>
              <a:t> care </a:t>
            </a:r>
            <a:r>
              <a:rPr lang="en-US" b="1" dirty="0" err="1"/>
              <a:t>garanteaza</a:t>
            </a:r>
            <a:r>
              <a:rPr lang="en-US" b="1" dirty="0"/>
              <a:t> </a:t>
            </a:r>
            <a:r>
              <a:rPr lang="en-US" b="1" dirty="0" err="1"/>
              <a:t>doar</a:t>
            </a:r>
            <a:r>
              <a:rPr lang="en-US" b="1" dirty="0"/>
              <a:t> o diploma </a:t>
            </a:r>
            <a:r>
              <a:rPr lang="en-US" b="1" dirty="0" err="1"/>
              <a:t>si</a:t>
            </a:r>
            <a:r>
              <a:rPr lang="en-US" b="1" dirty="0"/>
              <a:t> un </a:t>
            </a:r>
            <a:r>
              <a:rPr lang="en-US" b="1" dirty="0" err="1"/>
              <a:t>loc</a:t>
            </a:r>
            <a:r>
              <a:rPr lang="en-US" b="1" dirty="0"/>
              <a:t> </a:t>
            </a:r>
            <a:r>
              <a:rPr lang="en-US" b="1" dirty="0" err="1"/>
              <a:t>unde</a:t>
            </a:r>
            <a:r>
              <a:rPr lang="en-US" b="1" dirty="0"/>
              <a:t> </a:t>
            </a:r>
            <a:r>
              <a:rPr lang="en-US" b="1" dirty="0" err="1"/>
              <a:t>sa</a:t>
            </a:r>
            <a:r>
              <a:rPr lang="en-US" b="1" dirty="0"/>
              <a:t> </a:t>
            </a:r>
            <a:r>
              <a:rPr lang="en-US" b="1" dirty="0" err="1"/>
              <a:t>inveti</a:t>
            </a:r>
            <a:r>
              <a:rPr lang="en-US" b="1" dirty="0"/>
              <a:t> o </a:t>
            </a:r>
            <a:r>
              <a:rPr lang="en-US" b="1" dirty="0" err="1"/>
              <a:t>meserie</a:t>
            </a:r>
            <a:r>
              <a:rPr lang="en-US" b="1" dirty="0"/>
              <a:t> </a:t>
            </a:r>
            <a:r>
              <a:rPr lang="en-US" b="1" dirty="0" err="1"/>
              <a:t>cautata</a:t>
            </a:r>
            <a:r>
              <a:rPr lang="en-US" b="1" dirty="0"/>
              <a:t>, tot </a:t>
            </a:r>
            <a:r>
              <a:rPr lang="en-US" b="1" dirty="0" err="1"/>
              <a:t>mai</a:t>
            </a:r>
            <a:r>
              <a:rPr lang="en-US" b="1" dirty="0"/>
              <a:t> multi </a:t>
            </a:r>
            <a:r>
              <a:rPr lang="en-US" b="1" dirty="0" err="1"/>
              <a:t>tineri</a:t>
            </a:r>
            <a:r>
              <a:rPr lang="en-US" b="1" dirty="0"/>
              <a:t> </a:t>
            </a:r>
            <a:r>
              <a:rPr lang="en-US" b="1" dirty="0" err="1"/>
              <a:t>aleg</a:t>
            </a:r>
            <a:r>
              <a:rPr lang="en-US" b="1" dirty="0"/>
              <a:t> </a:t>
            </a:r>
            <a:r>
              <a:rPr lang="en-US" b="1" dirty="0" err="1"/>
              <a:t>ultima</a:t>
            </a:r>
            <a:r>
              <a:rPr lang="en-US" b="1" dirty="0"/>
              <a:t> </a:t>
            </a:r>
            <a:r>
              <a:rPr lang="en-US" b="1" dirty="0" err="1"/>
              <a:t>varianta</a:t>
            </a:r>
            <a:r>
              <a:rPr lang="en-US" b="1" dirty="0"/>
              <a:t>.</a:t>
            </a:r>
            <a:endParaRPr lang="en-US" dirty="0"/>
          </a:p>
          <a:p>
            <a:r>
              <a:rPr lang="en-US" dirty="0"/>
              <a:t>In </a:t>
            </a:r>
            <a:r>
              <a:rPr lang="en-US" dirty="0" err="1"/>
              <a:t>acest</a:t>
            </a:r>
            <a:r>
              <a:rPr lang="en-US" dirty="0"/>
              <a:t> an, </a:t>
            </a:r>
            <a:r>
              <a:rPr lang="en-US" dirty="0" err="1"/>
              <a:t>peste</a:t>
            </a:r>
            <a:r>
              <a:rPr lang="en-US" dirty="0"/>
              <a:t> 35.000 de </a:t>
            </a:r>
            <a:r>
              <a:rPr lang="en-US" dirty="0" err="1"/>
              <a:t>elevi</a:t>
            </a:r>
            <a:r>
              <a:rPr lang="en-US" dirty="0"/>
              <a:t> au </a:t>
            </a:r>
            <a:r>
              <a:rPr lang="en-US" dirty="0" err="1"/>
              <a:t>inteles</a:t>
            </a:r>
            <a:r>
              <a:rPr lang="en-US" dirty="0"/>
              <a:t> ca </a:t>
            </a:r>
            <a:r>
              <a:rPr lang="en-US" dirty="0" err="1"/>
              <a:t>ar</a:t>
            </a:r>
            <a:r>
              <a:rPr lang="en-US" dirty="0"/>
              <a:t> </a:t>
            </a:r>
            <a:r>
              <a:rPr lang="en-US" dirty="0" err="1"/>
              <a:t>putea</a:t>
            </a:r>
            <a:r>
              <a:rPr lang="en-US" dirty="0"/>
              <a:t> </a:t>
            </a:r>
            <a:r>
              <a:rPr lang="en-US" dirty="0" err="1"/>
              <a:t>sa</a:t>
            </a:r>
            <a:r>
              <a:rPr lang="en-US" dirty="0"/>
              <a:t> </a:t>
            </a:r>
            <a:r>
              <a:rPr lang="en-US" dirty="0" err="1"/>
              <a:t>ajunga</a:t>
            </a:r>
            <a:r>
              <a:rPr lang="en-US" dirty="0"/>
              <a:t> </a:t>
            </a:r>
            <a:r>
              <a:rPr lang="en-US" dirty="0" err="1"/>
              <a:t>buni</a:t>
            </a:r>
            <a:r>
              <a:rPr lang="en-US" dirty="0"/>
              <a:t> </a:t>
            </a:r>
            <a:r>
              <a:rPr lang="en-US" dirty="0" err="1"/>
              <a:t>electricieni</a:t>
            </a:r>
            <a:r>
              <a:rPr lang="en-US" dirty="0"/>
              <a:t>, </a:t>
            </a:r>
            <a:r>
              <a:rPr lang="en-US" dirty="0" err="1"/>
              <a:t>instalatori</a:t>
            </a:r>
            <a:r>
              <a:rPr lang="en-US" dirty="0"/>
              <a:t>, </a:t>
            </a:r>
            <a:r>
              <a:rPr lang="en-US" dirty="0" err="1"/>
              <a:t>bucatari</a:t>
            </a:r>
            <a:r>
              <a:rPr lang="en-US" dirty="0"/>
              <a:t> </a:t>
            </a:r>
            <a:r>
              <a:rPr lang="en-US" dirty="0" err="1"/>
              <a:t>sau</a:t>
            </a:r>
            <a:r>
              <a:rPr lang="en-US" dirty="0"/>
              <a:t> </a:t>
            </a:r>
            <a:r>
              <a:rPr lang="en-US" dirty="0" err="1"/>
              <a:t>cizmari</a:t>
            </a:r>
            <a:r>
              <a:rPr lang="en-US" dirty="0"/>
              <a:t>. </a:t>
            </a:r>
            <a:r>
              <a:rPr lang="en-US" dirty="0" err="1"/>
              <a:t>Drept</a:t>
            </a:r>
            <a:r>
              <a:rPr lang="en-US" dirty="0"/>
              <a:t> </a:t>
            </a:r>
            <a:r>
              <a:rPr lang="en-US" dirty="0" err="1"/>
              <a:t>urmare</a:t>
            </a:r>
            <a:r>
              <a:rPr lang="en-US" dirty="0"/>
              <a:t>, s-au </a:t>
            </a:r>
            <a:r>
              <a:rPr lang="en-US" dirty="0" err="1"/>
              <a:t>inscris</a:t>
            </a:r>
            <a:r>
              <a:rPr lang="en-US" dirty="0"/>
              <a:t> de 3 </a:t>
            </a:r>
            <a:r>
              <a:rPr lang="en-US" dirty="0" err="1"/>
              <a:t>ori</a:t>
            </a:r>
            <a:r>
              <a:rPr lang="en-US" dirty="0"/>
              <a:t> </a:t>
            </a:r>
            <a:r>
              <a:rPr lang="en-US" dirty="0" err="1"/>
              <a:t>mai</a:t>
            </a:r>
            <a:r>
              <a:rPr lang="en-US" dirty="0"/>
              <a:t> multi la </a:t>
            </a:r>
            <a:r>
              <a:rPr lang="en-US" dirty="0" err="1"/>
              <a:t>scolile</a:t>
            </a:r>
            <a:r>
              <a:rPr lang="en-US" dirty="0"/>
              <a:t> </a:t>
            </a:r>
            <a:r>
              <a:rPr lang="en-US" dirty="0" err="1"/>
              <a:t>profesionale</a:t>
            </a:r>
            <a:r>
              <a:rPr lang="en-US" dirty="0"/>
              <a:t>. </a:t>
            </a:r>
            <a:r>
              <a:rPr lang="en-US" dirty="0" err="1"/>
              <a:t>Marea</a:t>
            </a:r>
            <a:r>
              <a:rPr lang="en-US" dirty="0"/>
              <a:t> </a:t>
            </a:r>
            <a:r>
              <a:rPr lang="en-US" dirty="0" err="1"/>
              <a:t>problema</a:t>
            </a:r>
            <a:r>
              <a:rPr lang="en-US" dirty="0"/>
              <a:t> </a:t>
            </a:r>
            <a:r>
              <a:rPr lang="en-US" dirty="0" err="1"/>
              <a:t>este</a:t>
            </a:r>
            <a:r>
              <a:rPr lang="en-US" dirty="0"/>
              <a:t> ca in </a:t>
            </a:r>
            <a:r>
              <a:rPr lang="en-US" dirty="0" err="1"/>
              <a:t>aceste</a:t>
            </a:r>
            <a:r>
              <a:rPr lang="en-US" dirty="0"/>
              <a:t> </a:t>
            </a:r>
            <a:r>
              <a:rPr lang="en-US" dirty="0" err="1"/>
              <a:t>institutii</a:t>
            </a:r>
            <a:r>
              <a:rPr lang="en-US" dirty="0"/>
              <a:t>, nu </a:t>
            </a:r>
            <a:r>
              <a:rPr lang="en-US" dirty="0" err="1"/>
              <a:t>prea</a:t>
            </a:r>
            <a:r>
              <a:rPr lang="en-US" dirty="0"/>
              <a:t> </a:t>
            </a:r>
            <a:r>
              <a:rPr lang="en-US" dirty="0" err="1"/>
              <a:t>mai</a:t>
            </a:r>
            <a:r>
              <a:rPr lang="en-US" dirty="0"/>
              <a:t> </a:t>
            </a:r>
            <a:r>
              <a:rPr lang="en-US" dirty="0" err="1"/>
              <a:t>exista</a:t>
            </a:r>
            <a:r>
              <a:rPr lang="en-US" dirty="0"/>
              <a:t> </a:t>
            </a:r>
            <a:r>
              <a:rPr lang="en-US" dirty="0" err="1"/>
              <a:t>suficienti</a:t>
            </a:r>
            <a:r>
              <a:rPr lang="en-US" dirty="0"/>
              <a:t> </a:t>
            </a:r>
            <a:r>
              <a:rPr lang="en-US" dirty="0" err="1"/>
              <a:t>profesori</a:t>
            </a:r>
            <a:r>
              <a:rPr lang="en-US" dirty="0"/>
              <a:t>.</a:t>
            </a:r>
          </a:p>
          <a:p>
            <a:r>
              <a:rPr lang="en-US" b="1" dirty="0" err="1" smtClean="0"/>
              <a:t>Dorinel</a:t>
            </a:r>
            <a:r>
              <a:rPr lang="en-US" b="1" dirty="0" smtClean="0"/>
              <a:t> </a:t>
            </a:r>
            <a:r>
              <a:rPr lang="en-US" b="1" dirty="0" err="1"/>
              <a:t>Fedorca</a:t>
            </a:r>
            <a:r>
              <a:rPr lang="en-US" dirty="0"/>
              <a:t>, </a:t>
            </a:r>
            <a:r>
              <a:rPr lang="en-US" dirty="0" err="1"/>
              <a:t>elev</a:t>
            </a:r>
            <a:r>
              <a:rPr lang="en-US" dirty="0"/>
              <a:t> </a:t>
            </a:r>
            <a:r>
              <a:rPr lang="en-US" dirty="0" err="1"/>
              <a:t>scoala</a:t>
            </a:r>
            <a:r>
              <a:rPr lang="en-US" dirty="0"/>
              <a:t> </a:t>
            </a:r>
            <a:r>
              <a:rPr lang="en-US" dirty="0" err="1"/>
              <a:t>profesionala</a:t>
            </a:r>
            <a:r>
              <a:rPr lang="en-US" dirty="0"/>
              <a:t>:</a:t>
            </a:r>
            <a:r>
              <a:rPr lang="en-US" i="1" dirty="0"/>
              <a:t> "Am </a:t>
            </a:r>
            <a:r>
              <a:rPr lang="en-US" i="1" dirty="0" err="1"/>
              <a:t>ajuns</a:t>
            </a:r>
            <a:r>
              <a:rPr lang="en-US" i="1" dirty="0"/>
              <a:t> la </a:t>
            </a:r>
            <a:r>
              <a:rPr lang="en-US" i="1" dirty="0" err="1"/>
              <a:t>concluzia</a:t>
            </a:r>
            <a:r>
              <a:rPr lang="en-US" i="1" dirty="0"/>
              <a:t> ca </a:t>
            </a:r>
            <a:r>
              <a:rPr lang="en-US" i="1" dirty="0" err="1"/>
              <a:t>mai</a:t>
            </a:r>
            <a:r>
              <a:rPr lang="en-US" i="1" dirty="0"/>
              <a:t> bine </a:t>
            </a:r>
            <a:r>
              <a:rPr lang="en-US" i="1" dirty="0" err="1"/>
              <a:t>fac</a:t>
            </a:r>
            <a:r>
              <a:rPr lang="en-US" i="1" dirty="0"/>
              <a:t> o </a:t>
            </a:r>
            <a:r>
              <a:rPr lang="en-US" i="1" dirty="0" err="1"/>
              <a:t>scoala</a:t>
            </a:r>
            <a:r>
              <a:rPr lang="en-US" i="1" dirty="0"/>
              <a:t> </a:t>
            </a:r>
            <a:r>
              <a:rPr lang="en-US" i="1" dirty="0" err="1"/>
              <a:t>profesionala</a:t>
            </a:r>
            <a:r>
              <a:rPr lang="en-US" i="1" dirty="0"/>
              <a:t>. E </a:t>
            </a:r>
            <a:r>
              <a:rPr lang="en-US" i="1" dirty="0" err="1"/>
              <a:t>mai</a:t>
            </a:r>
            <a:r>
              <a:rPr lang="en-US" i="1" dirty="0"/>
              <a:t> bine </a:t>
            </a:r>
            <a:r>
              <a:rPr lang="en-US" i="1" dirty="0" err="1"/>
              <a:t>sa</a:t>
            </a:r>
            <a:r>
              <a:rPr lang="en-US" i="1" dirty="0"/>
              <a:t> am o </a:t>
            </a:r>
            <a:r>
              <a:rPr lang="en-US" i="1" dirty="0" err="1"/>
              <a:t>meserie</a:t>
            </a:r>
            <a:r>
              <a:rPr lang="en-US" i="1" dirty="0"/>
              <a:t> in </a:t>
            </a:r>
            <a:r>
              <a:rPr lang="en-US" i="1" dirty="0" err="1"/>
              <a:t>viata</a:t>
            </a:r>
            <a:r>
              <a:rPr lang="en-US" i="1" dirty="0"/>
              <a:t>. Am </a:t>
            </a:r>
            <a:r>
              <a:rPr lang="en-US" i="1" dirty="0" err="1"/>
              <a:t>prieteni</a:t>
            </a:r>
            <a:r>
              <a:rPr lang="en-US" i="1" dirty="0"/>
              <a:t> care au </a:t>
            </a:r>
            <a:r>
              <a:rPr lang="en-US" i="1" dirty="0" err="1"/>
              <a:t>facut</a:t>
            </a:r>
            <a:r>
              <a:rPr lang="en-US" i="1" dirty="0"/>
              <a:t> o </a:t>
            </a:r>
            <a:r>
              <a:rPr lang="en-US" i="1" dirty="0" err="1"/>
              <a:t>facultate</a:t>
            </a:r>
            <a:r>
              <a:rPr lang="en-US" i="1" dirty="0"/>
              <a:t>, </a:t>
            </a:r>
            <a:r>
              <a:rPr lang="en-US" i="1" dirty="0" err="1"/>
              <a:t>dar</a:t>
            </a:r>
            <a:r>
              <a:rPr lang="en-US" i="1" dirty="0"/>
              <a:t> </a:t>
            </a:r>
            <a:r>
              <a:rPr lang="en-US" i="1" dirty="0" err="1"/>
              <a:t>sunt</a:t>
            </a:r>
            <a:r>
              <a:rPr lang="en-US" i="1" dirty="0"/>
              <a:t> </a:t>
            </a:r>
            <a:r>
              <a:rPr lang="en-US" i="1" dirty="0" err="1"/>
              <a:t>someri</a:t>
            </a:r>
            <a:r>
              <a:rPr lang="en-US" i="1" dirty="0"/>
              <a:t>, </a:t>
            </a:r>
            <a:r>
              <a:rPr lang="en-US" i="1" dirty="0" err="1"/>
              <a:t>stau</a:t>
            </a:r>
            <a:r>
              <a:rPr lang="en-US" i="1" dirty="0"/>
              <a:t> </a:t>
            </a:r>
            <a:r>
              <a:rPr lang="en-US" i="1" dirty="0" err="1"/>
              <a:t>acasa</a:t>
            </a:r>
            <a:r>
              <a:rPr lang="en-US" i="1" dirty="0"/>
              <a:t>, </a:t>
            </a:r>
            <a:r>
              <a:rPr lang="en-US" i="1" dirty="0" err="1"/>
              <a:t>isi</a:t>
            </a:r>
            <a:r>
              <a:rPr lang="en-US" i="1" dirty="0"/>
              <a:t> </a:t>
            </a:r>
            <a:r>
              <a:rPr lang="en-US" i="1" dirty="0" err="1"/>
              <a:t>cauta</a:t>
            </a:r>
            <a:r>
              <a:rPr lang="en-US" i="1" dirty="0"/>
              <a:t> de </a:t>
            </a:r>
            <a:r>
              <a:rPr lang="en-US" i="1" dirty="0" err="1"/>
              <a:t>lucru</a:t>
            </a:r>
            <a:r>
              <a:rPr lang="en-US" i="1" dirty="0"/>
              <a:t>, nu se </a:t>
            </a:r>
            <a:r>
              <a:rPr lang="en-US" i="1" dirty="0" err="1"/>
              <a:t>descurca</a:t>
            </a:r>
            <a:r>
              <a:rPr lang="en-US" i="1" dirty="0"/>
              <a:t>."</a:t>
            </a:r>
            <a:endParaRPr lang="en-US" dirty="0"/>
          </a:p>
          <a:p>
            <a:r>
              <a:rPr lang="de-DE" u="sng" dirty="0" smtClean="0">
                <a:hlinkClick r:id="rId2"/>
              </a:rPr>
              <a:t>http</a:t>
            </a:r>
            <a:r>
              <a:rPr lang="de-DE" u="sng" dirty="0">
                <a:hlinkClick r:id="rId2"/>
              </a:rPr>
              <a:t>://stirileprotv.ro/stiri/social/nu-elevii-dau-facultatea-pe-scoala-profesionala-avantajele-pe-care-le-au-cei-care-invata-o-meserie.html</a:t>
            </a:r>
            <a:endParaRPr lang="en-US" dirty="0"/>
          </a:p>
        </p:txBody>
      </p:sp>
    </p:spTree>
    <p:extLst>
      <p:ext uri="{BB962C8B-B14F-4D97-AF65-F5344CB8AC3E}">
        <p14:creationId xmlns:p14="http://schemas.microsoft.com/office/powerpoint/2010/main" val="980550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1315</TotalTime>
  <Words>2308</Words>
  <Application>Microsoft Office PowerPoint</Application>
  <PresentationFormat>On-screen Show (4:3)</PresentationFormat>
  <Paragraphs>540</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Bodoni MT Condensed</vt:lpstr>
      <vt:lpstr>Calibri</vt:lpstr>
      <vt:lpstr>Century Schoolbook</vt:lpstr>
      <vt:lpstr>Symbol</vt:lpstr>
      <vt:lpstr>Times New Roman</vt:lpstr>
      <vt:lpstr>Wingdings</vt:lpstr>
      <vt:lpstr>Wingdings 2</vt:lpstr>
      <vt:lpstr>Oriel</vt:lpstr>
      <vt:lpstr>EDUCAŢIA ADULŢILOR  DRUMUL SPRE UN VIITOR MAI BUN</vt:lpstr>
      <vt:lpstr>PowerPoint Presentation</vt:lpstr>
      <vt:lpstr>Întrebare adresată în cadrul conferinţei de presă</vt:lpstr>
      <vt:lpstr>PowerPoint Presentation</vt:lpstr>
      <vt:lpstr>HR Insider: „Directorul de HR al României ar trebui concediat“:</vt:lpstr>
      <vt:lpstr>Jobul care ne sperie.  Cine frânează piaţa forţei de muncă?</vt:lpstr>
      <vt:lpstr>Calificarea propriilor angajaţi  aduce profit</vt:lpstr>
      <vt:lpstr>Nici subvențiile nu conving firmele să angajeze tineri fără experiență</vt:lpstr>
      <vt:lpstr>"Am prieteni cu facultate  care sunt someri"</vt:lpstr>
      <vt:lpstr>Vrei să muncești dar n-ai calificare?</vt:lpstr>
      <vt:lpstr>Loc de muncă garantat și facilități pentru cei care urmează școli de meserii înființate de companii</vt:lpstr>
      <vt:lpstr>50 de milioane de euro de la Ministerul Fondurilor Europene pentru dascăli:</vt:lpstr>
      <vt:lpstr>Ministrul Muncii german: Ne bucurăm de forţa de muncă românească:</vt:lpstr>
      <vt:lpstr>PowerPoint Presentation</vt:lpstr>
      <vt:lpstr>Conlucrarea VET cu mediul de afaceri poate lupta împotriva șomajului în rândul tinerilor:</vt:lpstr>
      <vt:lpstr>Educație și formare profesională:  un drum spre excelență: </vt:lpstr>
      <vt:lpstr>Raportul Horizon îndeamnă școlile să răspundă provocării complexe reprezentate de abilitățile digitale:</vt:lpstr>
      <vt:lpstr>Ocuparea forței de muncă și situația socială: Buletinul trimestrial arată că redresarea este încă fragilă</vt:lpstr>
      <vt:lpstr>PowerPoint Presentation</vt:lpstr>
      <vt:lpstr>Structura invatamantului preuniversitar</vt:lpstr>
      <vt:lpstr>Strctura invatamantului liceal</vt:lpstr>
      <vt:lpstr>PowerPoint Presentation</vt:lpstr>
      <vt:lpstr>PowerPoint Presentation</vt:lpstr>
      <vt:lpstr>PowerPoint Presentation</vt:lpstr>
      <vt:lpstr>PowerPoint Presentation</vt:lpstr>
      <vt:lpstr>PowerPoint Presentation</vt:lpstr>
      <vt:lpstr>Estimarea necesarului de forță de muncă și a decalajelor în sectorul clădirilor</vt:lpstr>
      <vt:lpstr>PowerPoint Presentation</vt:lpstr>
      <vt:lpstr>Necesarul estimat de scheme calificare / cursuri formare </vt:lpstr>
      <vt:lpstr>Necesarul estimat de scheme calificare / cursuri formare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Vă mulţumim!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dc:creator>
  <cp:lastModifiedBy>nicolae</cp:lastModifiedBy>
  <cp:revision>132</cp:revision>
  <dcterms:created xsi:type="dcterms:W3CDTF">2014-08-21T06:20:45Z</dcterms:created>
  <dcterms:modified xsi:type="dcterms:W3CDTF">2014-10-23T04:46:36Z</dcterms:modified>
</cp:coreProperties>
</file>